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handoutMasterIdLst>
    <p:handoutMasterId r:id="rId24"/>
  </p:handoutMasterIdLst>
  <p:sldIdLst>
    <p:sldId id="256" r:id="rId4"/>
    <p:sldId id="282" r:id="rId6"/>
    <p:sldId id="283" r:id="rId7"/>
    <p:sldId id="271" r:id="rId8"/>
    <p:sldId id="329" r:id="rId9"/>
    <p:sldId id="277" r:id="rId10"/>
    <p:sldId id="330" r:id="rId11"/>
    <p:sldId id="338" r:id="rId12"/>
    <p:sldId id="336" r:id="rId13"/>
    <p:sldId id="335" r:id="rId14"/>
    <p:sldId id="334" r:id="rId15"/>
    <p:sldId id="339" r:id="rId16"/>
    <p:sldId id="344" r:id="rId17"/>
    <p:sldId id="340" r:id="rId18"/>
    <p:sldId id="341" r:id="rId19"/>
    <p:sldId id="345" r:id="rId20"/>
    <p:sldId id="347" r:id="rId21"/>
    <p:sldId id="348" r:id="rId22"/>
    <p:sldId id="343" r:id="rId23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8" userDrawn="1">
          <p15:clr>
            <a:srgbClr val="A4A3A4"/>
          </p15:clr>
        </p15:guide>
        <p15:guide id="2" pos="38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言" initials="言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BCCE"/>
    <a:srgbClr val="B6DBE4"/>
    <a:srgbClr val="8EC0CE"/>
    <a:srgbClr val="FFEFFE"/>
    <a:srgbClr val="F4B183"/>
    <a:srgbClr val="E386D0"/>
    <a:srgbClr val="F4BDC2"/>
    <a:srgbClr val="FB78E0"/>
    <a:srgbClr val="FFD8FC"/>
    <a:srgbClr val="02B0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42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056" y="471"/>
      </p:cViewPr>
      <p:guideLst>
        <p:guide orient="horz" pos="2318"/>
        <p:guide pos="3868"/>
      </p:guideLst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gs" Target="tags/tag61.xml"/><Relationship Id="rId28" Type="http://schemas.openxmlformats.org/officeDocument/2006/relationships/commentAuthors" Target="commentAuthors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6-11T22:28:08.618" idx="1">
    <p:pos x="10" y="10"/>
    <p:text>贴主页面的图</p:tex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fld id="{77E8B9A1-57E5-43CE-AD62-14DE141A24C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fld id="{33CA4E59-A476-4513-93E2-E87D606154E5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宋体 CN Medium" panose="02020500000000000000" pitchFamily="18" charset="-122"/>
        <a:ea typeface="思源宋体 CN Medium" panose="02020500000000000000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宋体 CN Medium" panose="02020500000000000000" pitchFamily="18" charset="-122"/>
        <a:ea typeface="思源宋体 CN Medium" panose="02020500000000000000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宋体 CN Medium" panose="02020500000000000000" pitchFamily="18" charset="-122"/>
        <a:ea typeface="思源宋体 CN Medium" panose="02020500000000000000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宋体 CN Medium" panose="02020500000000000000" pitchFamily="18" charset="-122"/>
        <a:ea typeface="思源宋体 CN Medium" panose="02020500000000000000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宋体 CN Medium" panose="02020500000000000000" pitchFamily="18" charset="-122"/>
        <a:ea typeface="思源宋体 CN Medium" panose="02020500000000000000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A4E59-A476-4513-93E2-E87D606154E5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we have four core modules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A4E59-A476-4513-93E2-E87D606154E5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CA4E59-A476-4513-93E2-E87D606154E5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907705" y="1349063"/>
            <a:ext cx="540060" cy="121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http://www.www.2ppt.com.com/hangye/</a:t>
            </a:r>
            <a:endParaRPr lang="en-US" altLang="zh-CN" sz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5428" y="717381"/>
            <a:ext cx="10515600" cy="544852"/>
          </a:xfrm>
        </p:spPr>
        <p:txBody>
          <a:bodyPr>
            <a:normAutofit/>
          </a:bodyPr>
          <a:lstStyle>
            <a:lvl1pPr>
              <a:defRPr sz="3200"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1" y="1"/>
            <a:ext cx="1638300" cy="558526"/>
            <a:chOff x="0" y="0"/>
            <a:chExt cx="2743201" cy="935207"/>
          </a:xfrm>
        </p:grpSpPr>
        <p:sp>
          <p:nvSpPr>
            <p:cNvPr id="6" name="任意多边形: 形状 5"/>
            <p:cNvSpPr/>
            <p:nvPr userDrawn="1"/>
          </p:nvSpPr>
          <p:spPr>
            <a:xfrm>
              <a:off x="0" y="0"/>
              <a:ext cx="2743201" cy="935207"/>
            </a:xfrm>
            <a:custGeom>
              <a:avLst/>
              <a:gdLst>
                <a:gd name="connsiteX0" fmla="*/ 0 w 3557511"/>
                <a:gd name="connsiteY0" fmla="*/ 0 h 1212820"/>
                <a:gd name="connsiteX1" fmla="*/ 3537584 w 3557511"/>
                <a:gd name="connsiteY1" fmla="*/ 0 h 1212820"/>
                <a:gd name="connsiteX2" fmla="*/ 3557310 w 3557511"/>
                <a:gd name="connsiteY2" fmla="*/ 65600 h 1212820"/>
                <a:gd name="connsiteX3" fmla="*/ 3310567 w 3557511"/>
                <a:gd name="connsiteY3" fmla="*/ 689714 h 1212820"/>
                <a:gd name="connsiteX4" fmla="*/ 2541310 w 3557511"/>
                <a:gd name="connsiteY4" fmla="*/ 791314 h 1212820"/>
                <a:gd name="connsiteX5" fmla="*/ 1815595 w 3557511"/>
                <a:gd name="connsiteY5" fmla="*/ 1212228 h 1212820"/>
                <a:gd name="connsiteX6" fmla="*/ 1191481 w 3557511"/>
                <a:gd name="connsiteY6" fmla="*/ 689714 h 1212820"/>
                <a:gd name="connsiteX7" fmla="*/ 262567 w 3557511"/>
                <a:gd name="connsiteY7" fmla="*/ 283314 h 1212820"/>
                <a:gd name="connsiteX8" fmla="*/ 50863 w 3557511"/>
                <a:gd name="connsiteY8" fmla="*/ 59363 h 121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57511" h="1212820">
                  <a:moveTo>
                    <a:pt x="0" y="0"/>
                  </a:moveTo>
                  <a:lnTo>
                    <a:pt x="3537584" y="0"/>
                  </a:lnTo>
                  <a:lnTo>
                    <a:pt x="3557310" y="65600"/>
                  </a:lnTo>
                  <a:cubicBezTo>
                    <a:pt x="3562148" y="242190"/>
                    <a:pt x="3479900" y="568762"/>
                    <a:pt x="3310567" y="689714"/>
                  </a:cubicBezTo>
                  <a:cubicBezTo>
                    <a:pt x="3141234" y="810666"/>
                    <a:pt x="2790472" y="704228"/>
                    <a:pt x="2541310" y="791314"/>
                  </a:cubicBezTo>
                  <a:cubicBezTo>
                    <a:pt x="2292148" y="878400"/>
                    <a:pt x="2040567" y="1229161"/>
                    <a:pt x="1815595" y="1212228"/>
                  </a:cubicBezTo>
                  <a:cubicBezTo>
                    <a:pt x="1590623" y="1195295"/>
                    <a:pt x="1450319" y="844533"/>
                    <a:pt x="1191481" y="689714"/>
                  </a:cubicBezTo>
                  <a:cubicBezTo>
                    <a:pt x="932643" y="534895"/>
                    <a:pt x="473024" y="508285"/>
                    <a:pt x="262567" y="283314"/>
                  </a:cubicBezTo>
                  <a:cubicBezTo>
                    <a:pt x="209953" y="227071"/>
                    <a:pt x="131334" y="148150"/>
                    <a:pt x="50863" y="59363"/>
                  </a:cubicBezTo>
                  <a:close/>
                </a:path>
              </a:pathLst>
            </a:custGeom>
            <a:solidFill>
              <a:srgbClr val="B6DB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latin typeface="思源宋体 CN Medium" panose="02020500000000000000" pitchFamily="18" charset="-122"/>
                <a:ea typeface="思源宋体 CN Medium" panose="02020500000000000000" pitchFamily="18" charset="-122"/>
              </a:endParaRPr>
            </a:p>
          </p:txBody>
        </p:sp>
        <p:sp>
          <p:nvSpPr>
            <p:cNvPr id="7" name="任意多边形: 形状 6"/>
            <p:cNvSpPr/>
            <p:nvPr userDrawn="1"/>
          </p:nvSpPr>
          <p:spPr>
            <a:xfrm>
              <a:off x="827341" y="1"/>
              <a:ext cx="789189" cy="287959"/>
            </a:xfrm>
            <a:custGeom>
              <a:avLst/>
              <a:gdLst>
                <a:gd name="connsiteX0" fmla="*/ 0 w 1023457"/>
                <a:gd name="connsiteY0" fmla="*/ 0 h 373439"/>
                <a:gd name="connsiteX1" fmla="*/ 1023457 w 1023457"/>
                <a:gd name="connsiteY1" fmla="*/ 0 h 373439"/>
                <a:gd name="connsiteX2" fmla="*/ 1010074 w 1023457"/>
                <a:gd name="connsiteY2" fmla="*/ 43113 h 373439"/>
                <a:gd name="connsiteX3" fmla="*/ 511728 w 1023457"/>
                <a:gd name="connsiteY3" fmla="*/ 373439 h 373439"/>
                <a:gd name="connsiteX4" fmla="*/ 13383 w 1023457"/>
                <a:gd name="connsiteY4" fmla="*/ 43113 h 37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3457" h="373439">
                  <a:moveTo>
                    <a:pt x="0" y="0"/>
                  </a:moveTo>
                  <a:lnTo>
                    <a:pt x="1023457" y="0"/>
                  </a:lnTo>
                  <a:lnTo>
                    <a:pt x="1010074" y="43113"/>
                  </a:lnTo>
                  <a:cubicBezTo>
                    <a:pt x="927968" y="237232"/>
                    <a:pt x="735755" y="373439"/>
                    <a:pt x="511728" y="373439"/>
                  </a:cubicBezTo>
                  <a:cubicBezTo>
                    <a:pt x="287702" y="373439"/>
                    <a:pt x="95488" y="237232"/>
                    <a:pt x="13383" y="43113"/>
                  </a:cubicBezTo>
                  <a:close/>
                </a:path>
              </a:pathLst>
            </a:custGeom>
            <a:solidFill>
              <a:srgbClr val="FADE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latin typeface="思源宋体 CN Medium" panose="02020500000000000000" pitchFamily="18" charset="-122"/>
                <a:ea typeface="思源宋体 CN Medium" panose="020205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5C9A-6412-497C-844D-C1BDA8E29C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2723-02C0-4C5A-98F4-3DAE8CF45FC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FC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fld id="{4E015C9A-6412-497C-844D-C1BDA8E29CB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fld id="{580D2723-02C0-4C5A-98F4-3DAE8CF45FC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宋体 CN Medium" panose="02020500000000000000" pitchFamily="18" charset="-122"/>
          <a:ea typeface="思源宋体 CN Medium" panose="02020500000000000000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宋体 CN Medium" panose="02020500000000000000" pitchFamily="18" charset="-122"/>
          <a:ea typeface="思源宋体 CN Medium" panose="02020500000000000000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宋体 CN Medium" panose="02020500000000000000" pitchFamily="18" charset="-122"/>
          <a:ea typeface="思源宋体 CN Medium" panose="02020500000000000000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宋体 CN Medium" panose="02020500000000000000" pitchFamily="18" charset="-122"/>
          <a:ea typeface="思源宋体 CN Medium" panose="02020500000000000000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宋体 CN Medium" panose="02020500000000000000" pitchFamily="18" charset="-122"/>
          <a:ea typeface="思源宋体 CN Medium" panose="02020500000000000000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宋体 CN Medium" panose="02020500000000000000" pitchFamily="18" charset="-122"/>
          <a:ea typeface="思源宋体 CN Medium" panose="02020500000000000000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D8FC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4" Type="http://schemas.openxmlformats.org/officeDocument/2006/relationships/slideLayout" Target="../slideLayouts/slideLayout7.xml"/><Relationship Id="rId13" Type="http://schemas.openxmlformats.org/officeDocument/2006/relationships/image" Target="../media/image3.png"/><Relationship Id="rId12" Type="http://schemas.openxmlformats.org/officeDocument/2006/relationships/image" Target="../media/image2.png"/><Relationship Id="rId11" Type="http://schemas.openxmlformats.org/officeDocument/2006/relationships/image" Target="../media/image10.png"/><Relationship Id="rId10" Type="http://schemas.openxmlformats.org/officeDocument/2006/relationships/image" Target="../media/image9.png"/><Relationship Id="rId1" Type="http://schemas.openxmlformats.org/officeDocument/2006/relationships/tags" Target="../tags/tag4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11" Type="http://schemas.openxmlformats.org/officeDocument/2006/relationships/image" Target="../media/image2.png"/><Relationship Id="rId10" Type="http://schemas.openxmlformats.org/officeDocument/2006/relationships/image" Target="../media/image12.png"/><Relationship Id="rId1" Type="http://schemas.openxmlformats.org/officeDocument/2006/relationships/tags" Target="../tags/tag5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7" Type="http://schemas.openxmlformats.org/officeDocument/2006/relationships/slideLayout" Target="../slideLayouts/slideLayout8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5" Type="http://schemas.openxmlformats.org/officeDocument/2006/relationships/comments" Target="../comments/comment1.xml"/><Relationship Id="rId14" Type="http://schemas.openxmlformats.org/officeDocument/2006/relationships/slideLayout" Target="../slideLayouts/slideLayout7.xml"/><Relationship Id="rId13" Type="http://schemas.openxmlformats.org/officeDocument/2006/relationships/image" Target="../media/image1.png"/><Relationship Id="rId12" Type="http://schemas.openxmlformats.org/officeDocument/2006/relationships/tags" Target="../tags/tag28.xml"/><Relationship Id="rId11" Type="http://schemas.openxmlformats.org/officeDocument/2006/relationships/tags" Target="../tags/tag27.xml"/><Relationship Id="rId10" Type="http://schemas.openxmlformats.org/officeDocument/2006/relationships/tags" Target="../tags/tag26.xml"/><Relationship Id="rId1" Type="http://schemas.openxmlformats.org/officeDocument/2006/relationships/tags" Target="../tags/tag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5.png"/><Relationship Id="rId11" Type="http://schemas.openxmlformats.org/officeDocument/2006/relationships/image" Target="../media/image4.png"/><Relationship Id="rId10" Type="http://schemas.openxmlformats.org/officeDocument/2006/relationships/image" Target="../media/image3.png"/><Relationship Id="rId1" Type="http://schemas.openxmlformats.org/officeDocument/2006/relationships/tags" Target="../tags/tag2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11" Type="http://schemas.openxmlformats.org/officeDocument/2006/relationships/image" Target="../media/image2.png"/><Relationship Id="rId10" Type="http://schemas.openxmlformats.org/officeDocument/2006/relationships/image" Target="../media/image7.png"/><Relationship Id="rId1" Type="http://schemas.openxmlformats.org/officeDocument/2006/relationships/tags" Target="../tags/tag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_3"/>
          <p:cNvSpPr/>
          <p:nvPr/>
        </p:nvSpPr>
        <p:spPr>
          <a:xfrm>
            <a:off x="3290570" y="1853565"/>
            <a:ext cx="5610860" cy="132207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000" b="1" dirty="0">
                <a:solidFill>
                  <a:srgbClr val="78BCCE"/>
                </a:solidFill>
                <a:effectLst>
                  <a:glow>
                    <a:prstClr val="white"/>
                  </a:glow>
                </a:effectLst>
                <a:latin typeface="Times New Roman" panose="02020603050405020304" charset="0"/>
                <a:cs typeface="Times New Roman" panose="02020603050405020304" charset="0"/>
                <a:sym typeface="+mn-lt"/>
              </a:rPr>
              <a:t>Ecopilot</a:t>
            </a:r>
            <a:endParaRPr lang="en-US" altLang="zh-CN" sz="8000" b="1" dirty="0">
              <a:solidFill>
                <a:srgbClr val="78BCCE"/>
              </a:solidFill>
              <a:effectLst>
                <a:glow>
                  <a:prstClr val="white"/>
                </a:glow>
              </a:effectLst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371" name="TextBox 36"/>
          <p:cNvSpPr txBox="1"/>
          <p:nvPr/>
        </p:nvSpPr>
        <p:spPr>
          <a:xfrm>
            <a:off x="2467430" y="3428718"/>
            <a:ext cx="725714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Smart Estimation · Informed Decisions · Optimal Planning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76" name="组合 375"/>
          <p:cNvGrpSpPr/>
          <p:nvPr/>
        </p:nvGrpSpPr>
        <p:grpSpPr>
          <a:xfrm>
            <a:off x="2753939" y="4829810"/>
            <a:ext cx="6683488" cy="1066165"/>
            <a:chOff x="3662974" y="4361965"/>
            <a:chExt cx="2191644" cy="1066170"/>
          </a:xfrm>
        </p:grpSpPr>
        <p:sp>
          <p:nvSpPr>
            <p:cNvPr id="373" name="矩形: 圆角 372"/>
            <p:cNvSpPr/>
            <p:nvPr/>
          </p:nvSpPr>
          <p:spPr>
            <a:xfrm>
              <a:off x="3662974" y="4361965"/>
              <a:ext cx="2191396" cy="467997"/>
            </a:xfrm>
            <a:prstGeom prst="roundRect">
              <a:avLst>
                <a:gd name="adj" fmla="val 50000"/>
              </a:avLst>
            </a:prstGeom>
            <a:solidFill>
              <a:srgbClr val="F4BDC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presentators:</a:t>
              </a:r>
              <a:r>
                <a:rPr kumimoji="0" lang="zh-CN" alt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成诺鑫</a:t>
              </a:r>
              <a:r>
                <a:rPr kumimoji="0" lang="en-US" altLang="zh-CN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r>
                <a:rPr kumimoji="0" lang="zh-CN" alt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赵天舒</a:t>
              </a:r>
              <a:endParaRPr kumimoji="0" lang="zh-CN" altLang="en-US" sz="20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74" name="矩形: 圆角 373"/>
            <p:cNvSpPr/>
            <p:nvPr/>
          </p:nvSpPr>
          <p:spPr>
            <a:xfrm>
              <a:off x="3662974" y="4960138"/>
              <a:ext cx="2191644" cy="467997"/>
            </a:xfrm>
            <a:prstGeom prst="roundRect">
              <a:avLst>
                <a:gd name="adj" fmla="val 50000"/>
              </a:avLst>
            </a:prstGeom>
            <a:solidFill>
              <a:srgbClr val="F4BDC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000" kern="0" dirty="0">
                  <a:solidFill>
                    <a:prstClr val="white"/>
                  </a:solidFill>
                  <a:cs typeface="+mn-ea"/>
                  <a:sym typeface="+mn-lt"/>
                </a:rPr>
                <a:t>team members</a:t>
              </a:r>
              <a:r>
                <a:rPr lang="zh-CN" altLang="en-US" sz="2000" kern="0" dirty="0">
                  <a:solidFill>
                    <a:prstClr val="white"/>
                  </a:solidFill>
                  <a:cs typeface="+mn-ea"/>
                  <a:sym typeface="+mn-lt"/>
                </a:rPr>
                <a:t>：</a:t>
              </a:r>
              <a:r>
                <a:rPr lang="zh-CN" altLang="en-US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成诺鑫</a:t>
              </a:r>
              <a:r>
                <a:rPr lang="en-US" altLang="zh-CN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r>
                <a:rPr lang="zh-CN" altLang="en-US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赵天舒</a:t>
              </a:r>
              <a:r>
                <a:rPr lang="en-US" altLang="zh-CN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r>
                <a:rPr lang="zh-CN" altLang="en-US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姚卓鑫</a:t>
              </a:r>
              <a:r>
                <a:rPr lang="en-US" altLang="zh-CN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r>
                <a:rPr lang="en-US" altLang="zh-CN" sz="2000" b="1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Jonathan Vigin</a:t>
              </a:r>
              <a:endParaRPr lang="zh-CN" altLang="en-US" sz="2000" b="1" kern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FC">
            <a:alpha val="4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/>
        </p:nvSpPr>
        <p:spPr>
          <a:xfrm>
            <a:off x="-3098800" y="-279400"/>
            <a:ext cx="7275600" cy="727456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 rot="3060000">
            <a:off x="-1883410" y="934720"/>
            <a:ext cx="4845050" cy="4846320"/>
            <a:chOff x="-2966" y="1472"/>
            <a:chExt cx="7630" cy="7632"/>
          </a:xfrm>
        </p:grpSpPr>
        <p:sp>
          <p:nvSpPr>
            <p:cNvPr id="8" name="椭圆 7"/>
            <p:cNvSpPr/>
            <p:nvPr/>
          </p:nvSpPr>
          <p:spPr>
            <a:xfrm>
              <a:off x="-2966" y="1472"/>
              <a:ext cx="7631" cy="76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3120000">
              <a:off x="3743" y="2411"/>
              <a:ext cx="755" cy="70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 11"/>
          <p:cNvSpPr/>
          <p:nvPr>
            <p:custDataLst>
              <p:tags r:id="rId1"/>
            </p:custDataLst>
          </p:nvPr>
        </p:nvSpPr>
        <p:spPr>
          <a:xfrm>
            <a:off x="3271520" y="934720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endParaRPr lang="en-US" altLang="zh-CN" sz="32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椭圆 12"/>
          <p:cNvSpPr/>
          <p:nvPr>
            <p:custDataLst>
              <p:tags r:id="rId2"/>
            </p:custDataLst>
          </p:nvPr>
        </p:nvSpPr>
        <p:spPr>
          <a:xfrm>
            <a:off x="3794760" y="2315845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endParaRPr lang="zh-CN" altLang="en-US" sz="3200"/>
          </a:p>
        </p:txBody>
      </p:sp>
      <p:sp>
        <p:nvSpPr>
          <p:cNvPr id="14" name="椭圆 13"/>
          <p:cNvSpPr/>
          <p:nvPr>
            <p:custDataLst>
              <p:tags r:id="rId3"/>
            </p:custDataLst>
          </p:nvPr>
        </p:nvSpPr>
        <p:spPr>
          <a:xfrm>
            <a:off x="3865880" y="3797300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</a:t>
            </a:r>
            <a:endParaRPr lang="en-US" altLang="zh-CN" sz="32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4"/>
            </p:custDataLst>
          </p:nvPr>
        </p:nvSpPr>
        <p:spPr>
          <a:xfrm>
            <a:off x="3271520" y="5278755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3926840" y="1046480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Estimation</a:t>
            </a:r>
            <a:endParaRPr lang="en-US" altLang="zh-CN" sz="2000" b="1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4450080" y="2421890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Finance</a:t>
            </a:r>
            <a:endParaRPr lang="en-US" altLang="zh-CN" sz="2000" b="1"/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4521200" y="3924935"/>
            <a:ext cx="1534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78BCCE"/>
                </a:solidFill>
                <a:latin typeface="Times New Roman" panose="02020603050405020304" charset="0"/>
                <a:cs typeface="Times New Roman" panose="02020603050405020304" charset="0"/>
              </a:rPr>
              <a:t>Risk</a:t>
            </a:r>
            <a:endParaRPr lang="en-US" altLang="zh-CN" sz="2000" b="1"/>
          </a:p>
        </p:txBody>
      </p:sp>
      <p:sp>
        <p:nvSpPr>
          <p:cNvPr id="11" name="文本框 10"/>
          <p:cNvSpPr txBox="1"/>
          <p:nvPr>
            <p:custDataLst>
              <p:tags r:id="rId8"/>
            </p:custDataLst>
          </p:nvPr>
        </p:nvSpPr>
        <p:spPr>
          <a:xfrm>
            <a:off x="3926840" y="5403215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Scheduling</a:t>
            </a:r>
            <a:endParaRPr lang="en-US" altLang="zh-CN" sz="2000" b="1"/>
          </a:p>
        </p:txBody>
      </p:sp>
      <p:sp>
        <p:nvSpPr>
          <p:cNvPr id="22" name="文本框 21"/>
          <p:cNvSpPr txBox="1"/>
          <p:nvPr/>
        </p:nvSpPr>
        <p:spPr>
          <a:xfrm>
            <a:off x="5793740" y="5151755"/>
            <a:ext cx="595185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+mj-lt"/>
                <a:ea typeface="+mj-lt"/>
                <a:cs typeface="Times New Roman" panose="02020603050405020304" charset="0"/>
              </a:rPr>
              <a:t>Sensitivity Analysis</a:t>
            </a:r>
            <a:endParaRPr lang="en-US" altLang="zh-CN" b="1" dirty="0">
              <a:latin typeface="+mj-lt"/>
              <a:ea typeface="+mj-lt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+mj-lt"/>
                <a:ea typeface="+mj-lt"/>
                <a:cs typeface="Times New Roman" panose="02020603050405020304" charset="0"/>
              </a:rPr>
              <a:t>Decision Trees</a:t>
            </a:r>
            <a:endParaRPr lang="en-US" altLang="zh-CN" b="1" dirty="0">
              <a:latin typeface="+mj-lt"/>
              <a:ea typeface="+mj-lt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+mj-lt"/>
                <a:ea typeface="+mj-lt"/>
                <a:cs typeface="Times New Roman" panose="02020603050405020304" charset="0"/>
              </a:rPr>
              <a:t>Monte Carlo Simulation for uncertainty modeling</a:t>
            </a:r>
            <a:endParaRPr lang="en-US" altLang="zh-CN" b="1" dirty="0">
              <a:latin typeface="+mj-lt"/>
              <a:ea typeface="+mj-lt"/>
              <a:cs typeface="Times New Roman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16575" y="788035"/>
            <a:ext cx="6480175" cy="278701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29400" y="2063750"/>
            <a:ext cx="5467350" cy="294894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61000" y="2828290"/>
            <a:ext cx="4592955" cy="245046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0" y="2082165"/>
            <a:ext cx="2292350" cy="1842135"/>
            <a:chOff x="0" y="3279"/>
            <a:chExt cx="3610" cy="2901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17" y="3279"/>
              <a:ext cx="1755" cy="1714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0" y="5250"/>
              <a:ext cx="3610" cy="93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FC">
            <a:alpha val="4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/>
        </p:nvSpPr>
        <p:spPr>
          <a:xfrm>
            <a:off x="-3098800" y="-279400"/>
            <a:ext cx="7275600" cy="727456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 rot="4560000">
            <a:off x="-1883410" y="934720"/>
            <a:ext cx="4845050" cy="4846320"/>
            <a:chOff x="-2966" y="1472"/>
            <a:chExt cx="7630" cy="7632"/>
          </a:xfrm>
        </p:grpSpPr>
        <p:sp>
          <p:nvSpPr>
            <p:cNvPr id="8" name="椭圆 7"/>
            <p:cNvSpPr/>
            <p:nvPr/>
          </p:nvSpPr>
          <p:spPr>
            <a:xfrm>
              <a:off x="-2966" y="1472"/>
              <a:ext cx="7631" cy="76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3120000">
              <a:off x="3743" y="2411"/>
              <a:ext cx="755" cy="70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 11"/>
          <p:cNvSpPr/>
          <p:nvPr>
            <p:custDataLst>
              <p:tags r:id="rId1"/>
            </p:custDataLst>
          </p:nvPr>
        </p:nvSpPr>
        <p:spPr>
          <a:xfrm>
            <a:off x="3271520" y="934720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endParaRPr lang="en-US" altLang="zh-CN" sz="32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椭圆 12"/>
          <p:cNvSpPr/>
          <p:nvPr>
            <p:custDataLst>
              <p:tags r:id="rId2"/>
            </p:custDataLst>
          </p:nvPr>
        </p:nvSpPr>
        <p:spPr>
          <a:xfrm>
            <a:off x="3794760" y="2315845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endParaRPr lang="zh-CN" altLang="en-US" sz="3200"/>
          </a:p>
        </p:txBody>
      </p:sp>
      <p:sp>
        <p:nvSpPr>
          <p:cNvPr id="14" name="椭圆 13"/>
          <p:cNvSpPr/>
          <p:nvPr>
            <p:custDataLst>
              <p:tags r:id="rId3"/>
            </p:custDataLst>
          </p:nvPr>
        </p:nvSpPr>
        <p:spPr>
          <a:xfrm>
            <a:off x="3865880" y="3797300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</a:t>
            </a:r>
            <a:endParaRPr lang="en-US" altLang="zh-CN" sz="32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4"/>
            </p:custDataLst>
          </p:nvPr>
        </p:nvSpPr>
        <p:spPr>
          <a:xfrm>
            <a:off x="3271520" y="5278755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3926840" y="1046480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Estimation</a:t>
            </a:r>
            <a:endParaRPr lang="en-US" altLang="zh-CN" sz="2000" b="1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4450080" y="2421890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Finance</a:t>
            </a:r>
            <a:endParaRPr lang="en-US" altLang="zh-CN" sz="2000" b="1"/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4521200" y="3924935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Risk</a:t>
            </a:r>
            <a:endParaRPr lang="en-US" altLang="zh-CN" sz="2000" b="1"/>
          </a:p>
        </p:txBody>
      </p:sp>
      <p:sp>
        <p:nvSpPr>
          <p:cNvPr id="11" name="文本框 10"/>
          <p:cNvSpPr txBox="1"/>
          <p:nvPr>
            <p:custDataLst>
              <p:tags r:id="rId8"/>
            </p:custDataLst>
          </p:nvPr>
        </p:nvSpPr>
        <p:spPr>
          <a:xfrm>
            <a:off x="3926840" y="5403215"/>
            <a:ext cx="19919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78BCCE"/>
                </a:solidFill>
                <a:latin typeface="Times New Roman" panose="02020603050405020304" charset="0"/>
                <a:cs typeface="Times New Roman" panose="02020603050405020304" charset="0"/>
              </a:rPr>
              <a:t>Scheduling</a:t>
            </a:r>
            <a:endParaRPr lang="en-US" altLang="zh-CN" sz="2000" b="1"/>
          </a:p>
        </p:txBody>
      </p:sp>
      <p:sp>
        <p:nvSpPr>
          <p:cNvPr id="22" name="文本框 21"/>
          <p:cNvSpPr txBox="1"/>
          <p:nvPr/>
        </p:nvSpPr>
        <p:spPr>
          <a:xfrm>
            <a:off x="6399530" y="5403215"/>
            <a:ext cx="59518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resource leveling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resource smoothing algorithms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61025" y="704850"/>
            <a:ext cx="6459220" cy="29686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84240" y="2230755"/>
            <a:ext cx="6169660" cy="304800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0" y="2082165"/>
            <a:ext cx="2292350" cy="1842135"/>
            <a:chOff x="0" y="3279"/>
            <a:chExt cx="3610" cy="2901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7" y="3279"/>
              <a:ext cx="1755" cy="1714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0" y="5250"/>
              <a:ext cx="3610" cy="93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文本框 116"/>
          <p:cNvSpPr txBox="1"/>
          <p:nvPr/>
        </p:nvSpPr>
        <p:spPr>
          <a:xfrm>
            <a:off x="3625589" y="1441773"/>
            <a:ext cx="4940822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PART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78BCCE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.04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78BCCE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820420" y="2608580"/>
            <a:ext cx="10551160" cy="1106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Technical </a:t>
            </a:r>
            <a:r>
              <a:rPr lang="en-US" altLang="zh-CN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P</a:t>
            </a:r>
            <a:r>
              <a:rPr lang="zh-CN" altLang="en-US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oints</a:t>
            </a:r>
            <a:endParaRPr lang="zh-CN" altLang="en-US" sz="6600" b="1" kern="0" noProof="0" dirty="0">
              <a:ln w="0">
                <a:noFill/>
              </a:ln>
              <a:solidFill>
                <a:srgbClr val="78BCCE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2245360" y="4277995"/>
            <a:ext cx="7701280" cy="4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In this section, we will introduce the algorithm in our project 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矩形: 圆角 66"/>
          <p:cNvSpPr/>
          <p:nvPr/>
        </p:nvSpPr>
        <p:spPr>
          <a:xfrm>
            <a:off x="1018388" y="5729335"/>
            <a:ext cx="10409679" cy="889618"/>
          </a:xfrm>
          <a:prstGeom prst="roundRect">
            <a:avLst>
              <a:gd name="adj" fmla="val 6254"/>
            </a:avLst>
          </a:prstGeom>
          <a:solidFill>
            <a:srgbClr val="B6DBE4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8" name="矩形: 圆角 47"/>
          <p:cNvSpPr/>
          <p:nvPr/>
        </p:nvSpPr>
        <p:spPr>
          <a:xfrm>
            <a:off x="1067857" y="4578943"/>
            <a:ext cx="10409679" cy="1077026"/>
          </a:xfrm>
          <a:prstGeom prst="roundRect">
            <a:avLst>
              <a:gd name="adj" fmla="val 6254"/>
            </a:avLst>
          </a:prstGeom>
          <a:solidFill>
            <a:schemeClr val="bg1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2" name="矩形: 圆角 41"/>
          <p:cNvSpPr/>
          <p:nvPr/>
        </p:nvSpPr>
        <p:spPr>
          <a:xfrm>
            <a:off x="1071348" y="1351128"/>
            <a:ext cx="10409679" cy="3042207"/>
          </a:xfrm>
          <a:prstGeom prst="roundRect">
            <a:avLst>
              <a:gd name="adj" fmla="val 62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Estimation</a:t>
            </a:r>
            <a:endParaRPr lang="en-US" altLang="zh-CN" b="1" dirty="0">
              <a:solidFill>
                <a:schemeClr val="tx1"/>
              </a:solidFill>
              <a:latin typeface="Times New Roman" panose="02020603050405020304" charset="0"/>
              <a:ea typeface="+mn-ea"/>
              <a:cs typeface="Times New Roman" panose="02020603050405020304" charset="0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67040" y="1471295"/>
            <a:ext cx="3138170" cy="3492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876" y="4699056"/>
            <a:ext cx="5514305" cy="85515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466" y="1910063"/>
            <a:ext cx="4685931" cy="87914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1641" y="2919380"/>
            <a:ext cx="6333779" cy="1334310"/>
          </a:xfrm>
          <a:prstGeom prst="rect">
            <a:avLst/>
          </a:prstGeom>
        </p:spPr>
      </p:pic>
      <p:sp>
        <p:nvSpPr>
          <p:cNvPr id="19" name="左大括号 18"/>
          <p:cNvSpPr/>
          <p:nvPr/>
        </p:nvSpPr>
        <p:spPr>
          <a:xfrm>
            <a:off x="3083785" y="1604883"/>
            <a:ext cx="436120" cy="2648808"/>
          </a:xfrm>
          <a:prstGeom prst="leftBrace">
            <a:avLst>
              <a:gd name="adj1" fmla="val 8333"/>
              <a:gd name="adj2" fmla="val 79896"/>
            </a:avLst>
          </a:prstGeom>
          <a:ln w="127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420466" y="4969877"/>
            <a:ext cx="23354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b="1" dirty="0"/>
              <a:t>Expert Judgment</a:t>
            </a:r>
            <a:endParaRPr lang="en-US" altLang="zh-CN" b="1" dirty="0"/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b="1" dirty="0"/>
              <a:t>Delphi</a:t>
            </a:r>
            <a:endParaRPr lang="zh-CN" altLang="en-US" b="1" dirty="0"/>
          </a:p>
        </p:txBody>
      </p:sp>
      <p:sp>
        <p:nvSpPr>
          <p:cNvPr id="25" name="文本框 24"/>
          <p:cNvSpPr txBox="1"/>
          <p:nvPr/>
        </p:nvSpPr>
        <p:spPr>
          <a:xfrm>
            <a:off x="1133822" y="2158835"/>
            <a:ext cx="2052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b="1" dirty="0">
                <a:latin typeface="+mj-lt"/>
                <a:ea typeface="+mj-lt"/>
                <a:cs typeface="Times New Roman" panose="02020603050405020304" charset="0"/>
              </a:rPr>
              <a:t>Function Point</a:t>
            </a:r>
            <a:endParaRPr lang="en-US" altLang="zh-CN" b="1" dirty="0">
              <a:latin typeface="+mj-lt"/>
              <a:ea typeface="+mj-lt"/>
              <a:cs typeface="Times New Roman" panose="020206030504050203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134262" y="5959072"/>
            <a:ext cx="15749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Regression</a:t>
            </a:r>
            <a:endParaRPr lang="zh-CN" altLang="en-US" b="1" dirty="0"/>
          </a:p>
        </p:txBody>
      </p:sp>
      <p:sp>
        <p:nvSpPr>
          <p:cNvPr id="30" name="文本框 29"/>
          <p:cNvSpPr txBox="1"/>
          <p:nvPr/>
        </p:nvSpPr>
        <p:spPr>
          <a:xfrm>
            <a:off x="6123049" y="5978495"/>
            <a:ext cx="2963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Data-rich organizations</a:t>
            </a:r>
            <a:endParaRPr lang="zh-CN" altLang="en-US" b="1" dirty="0"/>
          </a:p>
        </p:txBody>
      </p:sp>
      <p:sp>
        <p:nvSpPr>
          <p:cNvPr id="46" name="文本框 45"/>
          <p:cNvSpPr txBox="1"/>
          <p:nvPr/>
        </p:nvSpPr>
        <p:spPr>
          <a:xfrm>
            <a:off x="1067857" y="1246647"/>
            <a:ext cx="1609218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  <a:cs typeface="Times New Roman" panose="02020603050405020304" charset="0"/>
              </a:rPr>
              <a:t>Empirical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Times New Roman" panose="0202060305040502030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579837" y="1511393"/>
            <a:ext cx="17595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Formula</a:t>
            </a:r>
            <a:endParaRPr lang="zh-CN" altLang="en-US" b="1" dirty="0">
              <a:latin typeface="+mj-lt"/>
              <a:ea typeface="+mj-lt"/>
              <a:cs typeface="Times New Roman" panose="0202060305040502030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519905" y="2876994"/>
            <a:ext cx="17595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Parameter</a:t>
            </a:r>
            <a:endParaRPr lang="zh-CN" altLang="en-US" b="1" dirty="0">
              <a:latin typeface="+mj-lt"/>
              <a:ea typeface="+mj-lt"/>
              <a:cs typeface="Times New Roman" panose="0202060305040502030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156513" y="3562992"/>
            <a:ext cx="18149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b="1" dirty="0">
                <a:latin typeface="+mj-lt"/>
                <a:ea typeface="+mj-lt"/>
                <a:cs typeface="Times New Roman" panose="02020603050405020304" charset="0"/>
              </a:rPr>
              <a:t>COCOMO</a:t>
            </a:r>
            <a:endParaRPr lang="zh-CN" altLang="en-US" b="1" dirty="0">
              <a:latin typeface="+mj-lt"/>
              <a:ea typeface="+mj-lt"/>
              <a:cs typeface="Times New Roman" panose="02020603050405020304" charset="0"/>
            </a:endParaRPr>
          </a:p>
        </p:txBody>
      </p:sp>
      <p:sp>
        <p:nvSpPr>
          <p:cNvPr id="56" name="箭头: 下 55"/>
          <p:cNvSpPr/>
          <p:nvPr/>
        </p:nvSpPr>
        <p:spPr>
          <a:xfrm>
            <a:off x="1789218" y="2681785"/>
            <a:ext cx="391805" cy="747215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2139974" y="2793216"/>
            <a:ext cx="13927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+mj-lt"/>
                <a:ea typeface="+mj-lt"/>
                <a:cs typeface="Times New Roman" panose="02020603050405020304" charset="0"/>
              </a:rPr>
              <a:t>KLOC</a:t>
            </a:r>
            <a:endParaRPr lang="zh-CN" altLang="en-US" b="1" dirty="0">
              <a:latin typeface="+mj-lt"/>
              <a:ea typeface="+mj-lt"/>
              <a:cs typeface="Times New Roman" panose="0202060305040502030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067858" y="4537475"/>
            <a:ext cx="1609218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Heuristic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1" name="加号 60"/>
          <p:cNvSpPr/>
          <p:nvPr/>
        </p:nvSpPr>
        <p:spPr>
          <a:xfrm>
            <a:off x="9243091" y="4952087"/>
            <a:ext cx="392334" cy="432263"/>
          </a:xfrm>
          <a:prstGeom prst="mathPlus">
            <a:avLst>
              <a:gd name="adj1" fmla="val 1518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9683336" y="4868371"/>
            <a:ext cx="1798054" cy="599696"/>
          </a:xfrm>
          <a:prstGeom prst="ellipse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9691788" y="4983553"/>
            <a:ext cx="1895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Multiple Rounds</a:t>
            </a:r>
            <a:endParaRPr lang="zh-CN" altLang="en-US" b="1" dirty="0"/>
          </a:p>
        </p:txBody>
      </p:sp>
      <p:sp>
        <p:nvSpPr>
          <p:cNvPr id="68" name="文本框 67"/>
          <p:cNvSpPr txBox="1"/>
          <p:nvPr/>
        </p:nvSpPr>
        <p:spPr>
          <a:xfrm>
            <a:off x="1061283" y="5764247"/>
            <a:ext cx="1609218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Analytical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9" name="箭头: 下 68"/>
          <p:cNvSpPr/>
          <p:nvPr/>
        </p:nvSpPr>
        <p:spPr>
          <a:xfrm rot="16200000">
            <a:off x="5067542" y="5778317"/>
            <a:ext cx="391805" cy="747215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0135" y="1919605"/>
            <a:ext cx="1485900" cy="8585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0135" y="1471295"/>
            <a:ext cx="3057525" cy="349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5507576" y="717381"/>
            <a:ext cx="6579649" cy="58834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: 圆角 44"/>
          <p:cNvSpPr/>
          <p:nvPr/>
        </p:nvSpPr>
        <p:spPr>
          <a:xfrm>
            <a:off x="282144" y="1813622"/>
            <a:ext cx="5013756" cy="1263538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Finance</a:t>
            </a:r>
            <a:endParaRPr lang="en-US" altLang="zh-CN" b="1" dirty="0">
              <a:solidFill>
                <a:schemeClr val="tx1"/>
              </a:solidFill>
              <a:latin typeface="Times New Roman" panose="02020603050405020304" charset="0"/>
              <a:ea typeface="+mn-ea"/>
              <a:cs typeface="Times New Roman" panose="02020603050405020304" charset="0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7732" y="2057979"/>
            <a:ext cx="2605254" cy="88861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73" y="5615205"/>
            <a:ext cx="6295784" cy="71158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4073" y="1695227"/>
            <a:ext cx="6096000" cy="1056333"/>
          </a:xfrm>
          <a:prstGeom prst="rect">
            <a:avLst/>
          </a:prstGeom>
        </p:spPr>
      </p:pic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7246982" y="3688421"/>
            <a:ext cx="3649618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+10% → Overspent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&lt; −10% → Underspent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else → Within range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82144" y="3429000"/>
            <a:ext cx="5225432" cy="3369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solidFill>
                  <a:srgbClr val="78BCCE"/>
                </a:solidFill>
                <a:latin typeface="+mn-ea"/>
              </a:rPr>
              <a:t>NPV : </a:t>
            </a:r>
            <a:r>
              <a:rPr lang="en-US" altLang="zh-CN" b="1" dirty="0"/>
              <a:t>the present value of a series of future cash flows discounted by a given rate.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latin typeface="+mj-ea"/>
                <a:ea typeface="+mj-ea"/>
              </a:rPr>
              <a:t>ROI : </a:t>
            </a:r>
            <a:r>
              <a:rPr lang="en-US" altLang="zh-CN" b="1" dirty="0"/>
              <a:t>the efficiency of an investment by comparing gain and cost.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solidFill>
                  <a:srgbClr val="78BCCE"/>
                </a:solidFill>
                <a:latin typeface="+mn-ea"/>
              </a:rPr>
              <a:t>IRR : </a:t>
            </a:r>
            <a:r>
              <a:rPr lang="en-US" altLang="zh-CN" b="1" dirty="0"/>
              <a:t>the discount rate that makes </a:t>
            </a:r>
            <a:r>
              <a:rPr lang="en-US" altLang="zh-CN" b="1" dirty="0">
                <a:latin typeface="+mj-ea"/>
                <a:ea typeface="+mj-ea"/>
              </a:rPr>
              <a:t>NPV = 0</a:t>
            </a:r>
            <a:endParaRPr lang="en-US" altLang="zh-CN" b="1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latin typeface="+mj-ea"/>
                <a:ea typeface="+mj-ea"/>
              </a:rPr>
              <a:t>Payback period : </a:t>
            </a:r>
            <a:r>
              <a:rPr lang="en-US" altLang="zh-CN" b="1" dirty="0"/>
              <a:t>the time needed for cumulative cash flows to cover the initial cost.</a:t>
            </a:r>
            <a:endParaRPr lang="zh-CN" altLang="en-US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endParaRPr lang="zh-CN" altLang="en-US" b="1" dirty="0"/>
          </a:p>
        </p:txBody>
      </p:sp>
      <p:sp>
        <p:nvSpPr>
          <p:cNvPr id="28" name="文本框 27"/>
          <p:cNvSpPr txBox="1"/>
          <p:nvPr/>
        </p:nvSpPr>
        <p:spPr>
          <a:xfrm>
            <a:off x="5598102" y="115037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</a:rPr>
              <a:t>Budget Tracking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614073" y="3077159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</a:rPr>
              <a:t>Variance Analysis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614073" y="5130489"/>
            <a:ext cx="1421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</a:rPr>
              <a:t>Forecast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charset="0"/>
                <a:ea typeface="+mn-ea"/>
                <a:cs typeface="Times New Roman" panose="02020603050405020304" charset="0"/>
                <a:sym typeface="+mn-ea"/>
              </a:rPr>
              <a:t>Risk</a:t>
            </a:r>
            <a:endParaRPr lang="en-US" altLang="zh-CN" b="1" dirty="0">
              <a:solidFill>
                <a:schemeClr val="tx1"/>
              </a:solidFill>
              <a:latin typeface="Times New Roman" panose="02020603050405020304" charset="0"/>
              <a:ea typeface="+mn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624072" y="1783761"/>
            <a:ext cx="5357247" cy="4662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latin typeface="+mj-ea"/>
                <a:ea typeface="+mj-ea"/>
              </a:rPr>
              <a:t>1. Sensitivity Analysis</a:t>
            </a:r>
            <a:endParaRPr kumimoji="0" lang="en-US" altLang="zh-CN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n"/>
            </a:pPr>
            <a:r>
              <a:rPr lang="zh-CN" altLang="zh-CN" b="1" dirty="0">
                <a:solidFill>
                  <a:srgbClr val="8EC0CE"/>
                </a:solidFill>
              </a:rPr>
              <a:t>Approach:</a:t>
            </a:r>
            <a:endParaRPr lang="zh-CN" altLang="zh-CN" b="1" dirty="0">
              <a:solidFill>
                <a:srgbClr val="8EC0CE"/>
              </a:solidFill>
            </a:endParaRPr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b="1" dirty="0"/>
              <a:t>Vary one parameter at a time across its range</a:t>
            </a:r>
            <a:endParaRPr lang="zh-CN" altLang="zh-CN" b="1" dirty="0"/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b="1" dirty="0"/>
              <a:t>Keep others fixed in base_context</a:t>
            </a:r>
            <a:endParaRPr lang="zh-CN" altLang="zh-CN" b="1" dirty="0"/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b="1" dirty="0"/>
              <a:t>Compute impact on NPV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solidFill>
                  <a:srgbClr val="8EC0CE"/>
                </a:solidFill>
              </a:rPr>
              <a:t>Result Metrics:</a:t>
            </a:r>
            <a:endParaRPr lang="en-US" altLang="zh-CN" b="1" dirty="0">
              <a:solidFill>
                <a:srgbClr val="8EC0CE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Min NPV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Max NPV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Mean NPV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Std Dev of NPV</a:t>
            </a:r>
            <a:endParaRPr lang="en-US" altLang="zh-CN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zh-CN" altLang="zh-CN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81319" y="2253555"/>
            <a:ext cx="6094602" cy="42001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None/>
            </a:pPr>
            <a:r>
              <a:rPr lang="en-US" altLang="zh-CN" b="1" dirty="0">
                <a:latin typeface="+mj-ea"/>
                <a:ea typeface="+mj-ea"/>
              </a:rPr>
              <a:t>3. Monte Carlo Simulation</a:t>
            </a:r>
            <a:endParaRPr lang="en-US" altLang="zh-CN" b="1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  <a:tabLst>
                <a:tab pos="2333625" algn="l"/>
              </a:tabLst>
            </a:pPr>
            <a:r>
              <a:rPr lang="en-US" altLang="zh-CN" b="1" dirty="0">
                <a:solidFill>
                  <a:srgbClr val="8EC0CE"/>
                </a:solidFill>
              </a:rPr>
              <a:t>Inputs:</a:t>
            </a:r>
            <a:endParaRPr lang="en-US" altLang="zh-CN" b="1" dirty="0">
              <a:solidFill>
                <a:srgbClr val="8EC0CE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Base estimate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Standard deviation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Distribution (Normal / Triangular)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Number of iterations</a:t>
            </a:r>
            <a:endParaRPr lang="en-US" altLang="zh-CN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solidFill>
                  <a:srgbClr val="8EC0CE"/>
                </a:solidFill>
              </a:rPr>
              <a:t>Outputs:</a:t>
            </a:r>
            <a:endParaRPr lang="en-US" altLang="zh-CN" b="1" dirty="0">
              <a:solidFill>
                <a:srgbClr val="8EC0CE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Mean, Min, Max, Std of simulated outcomes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Loss probability</a:t>
            </a:r>
            <a:endParaRPr lang="en-US" altLang="zh-CN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High-return (&gt;120%) probability</a:t>
            </a:r>
            <a:endParaRPr lang="en-US" altLang="zh-CN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5981319" y="457544"/>
            <a:ext cx="6094602" cy="1707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+mj-ea"/>
                <a:ea typeface="+mj-ea"/>
              </a:rPr>
              <a:t>2. Decision Tree</a:t>
            </a:r>
            <a:endParaRPr lang="en-US" altLang="zh-CN" b="1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zh-CN" b="1" dirty="0">
                <a:solidFill>
                  <a:srgbClr val="8EC0CE"/>
                </a:solidFill>
              </a:rPr>
              <a:t>Approach:</a:t>
            </a:r>
            <a:endParaRPr lang="zh-CN" altLang="zh-CN" b="1" dirty="0">
              <a:solidFill>
                <a:srgbClr val="8EC0CE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/>
              <a:t>Analyze outcomes with different probabilities to guide rational choices.</a:t>
            </a:r>
            <a:endParaRPr lang="zh-CN" altLang="en-US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1071349" y="1551153"/>
            <a:ext cx="10409679" cy="4260225"/>
          </a:xfrm>
          <a:prstGeom prst="roundRect">
            <a:avLst>
              <a:gd name="adj" fmla="val 62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67857" y="1446672"/>
            <a:ext cx="2323043" cy="4607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zh-CN" b="1" dirty="0">
                <a:solidFill>
                  <a:schemeClr val="bg1"/>
                </a:solidFill>
              </a:rPr>
              <a:t>Greedy Scheduling</a:t>
            </a:r>
            <a:endParaRPr lang="zh-CN" altLang="zh-CN" b="1" dirty="0">
              <a:solidFill>
                <a:schemeClr val="bg1"/>
              </a:solidFill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charset="0"/>
                <a:ea typeface="+mn-ea"/>
                <a:cs typeface="Times New Roman" panose="02020603050405020304" charset="0"/>
                <a:sym typeface="+mn-ea"/>
              </a:rPr>
              <a:t>Scheduling</a:t>
            </a:r>
            <a:endParaRPr lang="en-US" altLang="zh-CN" b="1" dirty="0">
              <a:solidFill>
                <a:schemeClr val="tx1"/>
              </a:solidFill>
              <a:latin typeface="Times New Roman" panose="02020603050405020304" charset="0"/>
              <a:ea typeface="+mn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460159" y="2042136"/>
            <a:ext cx="9526137" cy="3369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zh-CN" b="1" dirty="0">
                <a:latin typeface="+mn-ea"/>
              </a:rPr>
              <a:t>Purpose:</a:t>
            </a:r>
            <a:br>
              <a:rPr lang="zh-CN" altLang="zh-CN" b="1" dirty="0"/>
            </a:br>
            <a:r>
              <a:rPr lang="zh-CN" altLang="zh-CN" b="1" dirty="0"/>
              <a:t>Efficiently assign tasks to time slots by prioritizing high-priority tasks and avoiding early-time blockage by less urgent ones.</a:t>
            </a:r>
            <a:endParaRPr lang="zh-CN" altLang="zh-CN" b="1" dirty="0"/>
          </a:p>
          <a:p>
            <a:pPr marR="0" lvl="0" indent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zh-CN" b="1" dirty="0">
                <a:latin typeface="+mn-ea"/>
              </a:rPr>
              <a:t>Key Features:</a:t>
            </a:r>
            <a:endParaRPr lang="zh-CN" altLang="zh-CN" b="1" dirty="0">
              <a:latin typeface="+mn-ea"/>
            </a:endParaRPr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b="1" dirty="0"/>
              <a:t>Tasks sorted by </a:t>
            </a:r>
            <a:r>
              <a:rPr lang="zh-CN" altLang="zh-CN" b="1" dirty="0">
                <a:solidFill>
                  <a:srgbClr val="78BCCE"/>
                </a:solidFill>
                <a:latin typeface="+mj-ea"/>
                <a:ea typeface="+mj-ea"/>
              </a:rPr>
              <a:t>priority (↓)</a:t>
            </a:r>
            <a:r>
              <a:rPr lang="zh-CN" altLang="zh-CN" b="1" dirty="0">
                <a:solidFill>
                  <a:srgbClr val="78BCCE"/>
                </a:solidFill>
              </a:rPr>
              <a:t> </a:t>
            </a:r>
            <a:r>
              <a:rPr lang="zh-CN" altLang="zh-CN" b="1" dirty="0"/>
              <a:t>and </a:t>
            </a:r>
            <a:r>
              <a:rPr lang="zh-CN" altLang="zh-CN" b="1" dirty="0">
                <a:solidFill>
                  <a:srgbClr val="78BCCE"/>
                </a:solidFill>
                <a:latin typeface="+mj-ea"/>
                <a:ea typeface="+mj-ea"/>
              </a:rPr>
              <a:t>deadline (↑).</a:t>
            </a:r>
            <a:endParaRPr lang="zh-CN" altLang="zh-CN" b="1" dirty="0">
              <a:solidFill>
                <a:srgbClr val="78BCCE"/>
              </a:solidFill>
              <a:latin typeface="+mj-ea"/>
              <a:ea typeface="+mj-ea"/>
            </a:endParaRPr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b="1" dirty="0"/>
              <a:t>Each task is assigned to the earliest available feasible slot within its time window.</a:t>
            </a:r>
            <a:endParaRPr lang="zh-CN" altLang="zh-CN" b="1" dirty="0"/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zh-CN" b="1" dirty="0"/>
              <a:t>Avoids overbooking early time slots with low-priority work. </a:t>
            </a:r>
            <a:endParaRPr lang="en-US" altLang="zh-CN" b="1" dirty="0"/>
          </a:p>
          <a:p>
            <a:pPr marR="0"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Output: List of scheduled tasks with start, end, and any unassigned ones.</a:t>
            </a:r>
            <a:endParaRPr lang="zh-CN" altLang="zh-CN" b="1" dirty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1071349" y="1551153"/>
            <a:ext cx="10409679" cy="4260225"/>
          </a:xfrm>
          <a:prstGeom prst="roundRect">
            <a:avLst>
              <a:gd name="adj" fmla="val 62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67857" y="1446672"/>
            <a:ext cx="2770718" cy="4589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Resource Smoothing</a:t>
            </a:r>
            <a:endParaRPr lang="en-US" altLang="zh-CN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charset="0"/>
                <a:ea typeface="+mn-ea"/>
                <a:cs typeface="Times New Roman" panose="02020603050405020304" charset="0"/>
                <a:sym typeface="+mn-ea"/>
              </a:rPr>
              <a:t>Scheduling</a:t>
            </a:r>
            <a:endParaRPr lang="en-US" altLang="zh-CN" b="1" dirty="0">
              <a:solidFill>
                <a:schemeClr val="tx1"/>
              </a:solidFill>
              <a:latin typeface="Times New Roman" panose="02020603050405020304" charset="0"/>
              <a:ea typeface="+mn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460159" y="2250302"/>
            <a:ext cx="9526137" cy="2952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b="1" dirty="0">
                <a:latin typeface="+mj-ea"/>
                <a:ea typeface="+mj-ea"/>
              </a:rPr>
              <a:t>Purpose:</a:t>
            </a:r>
            <a:br>
              <a:rPr lang="zh-CN" altLang="zh-CN" b="1" dirty="0"/>
            </a:br>
            <a:r>
              <a:rPr lang="zh-CN" altLang="zh-CN" b="1" dirty="0"/>
              <a:t>Evenly distribute task workload over flexible time ranges while respecting resource limits.</a:t>
            </a:r>
            <a:endParaRPr lang="zh-CN" altLang="zh-CN" b="1" dirty="0"/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b="1" dirty="0">
                <a:latin typeface="+mn-ea"/>
              </a:rPr>
              <a:t>Key Features:</a:t>
            </a:r>
            <a:endParaRPr lang="en-US" altLang="zh-CN" b="1" dirty="0">
              <a:latin typeface="+mn-ea"/>
            </a:endParaRP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zh-CN" b="1" dirty="0"/>
              <a:t>Each task has workload and flexibility</a:t>
            </a:r>
            <a:endParaRPr lang="en-US" altLang="zh-CN" b="1" dirty="0"/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zh-CN" b="1" dirty="0"/>
              <a:t>Algorithm allocates task load across multiple time slots to avoid resource spikes.</a:t>
            </a:r>
            <a:endParaRPr lang="zh-CN" altLang="zh-CN" b="1" dirty="0"/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zh-CN" b="1" dirty="0"/>
              <a:t>Ensures each slot's resource usage stays within </a:t>
            </a:r>
            <a:r>
              <a:rPr lang="zh-CN" altLang="zh-CN" b="1" dirty="0">
                <a:solidFill>
                  <a:srgbClr val="78BCCE"/>
                </a:solidFill>
                <a:latin typeface="+mj-ea"/>
                <a:ea typeface="+mj-ea"/>
              </a:rPr>
              <a:t>~120% </a:t>
            </a:r>
            <a:r>
              <a:rPr lang="zh-CN" altLang="zh-CN" b="1" dirty="0"/>
              <a:t>of average per-slot capacity.</a:t>
            </a:r>
            <a:endParaRPr lang="en-US" altLang="zh-CN" b="1" dirty="0"/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Output: Task-to-slot mapping with per-slot load.</a:t>
            </a:r>
            <a:endParaRPr lang="zh-CN" altLang="zh-CN" b="1" dirty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演示录屏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62685" y="457200"/>
            <a:ext cx="9866630" cy="59353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_3"/>
          <p:cNvSpPr/>
          <p:nvPr/>
        </p:nvSpPr>
        <p:spPr>
          <a:xfrm>
            <a:off x="3290570" y="1853565"/>
            <a:ext cx="5610860" cy="132207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000" b="1" dirty="0">
                <a:solidFill>
                  <a:srgbClr val="78BCCE"/>
                </a:solidFill>
                <a:effectLst>
                  <a:glow>
                    <a:prstClr val="white"/>
                  </a:glow>
                </a:effectLst>
                <a:latin typeface="Times New Roman" panose="02020603050405020304" charset="0"/>
                <a:cs typeface="Times New Roman" panose="02020603050405020304" charset="0"/>
                <a:sym typeface="+mn-lt"/>
              </a:rPr>
              <a:t>Ecopilot</a:t>
            </a:r>
            <a:endParaRPr lang="en-US" altLang="zh-CN" sz="8000" b="1" dirty="0">
              <a:solidFill>
                <a:srgbClr val="78BCCE"/>
              </a:solidFill>
              <a:effectLst>
                <a:glow>
                  <a:prstClr val="white"/>
                </a:glow>
              </a:effectLst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371" name="TextBox 36"/>
          <p:cNvSpPr txBox="1"/>
          <p:nvPr/>
        </p:nvSpPr>
        <p:spPr>
          <a:xfrm>
            <a:off x="2467430" y="3428718"/>
            <a:ext cx="7257142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THANK YOU !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753939" y="4829810"/>
            <a:ext cx="6683488" cy="1066165"/>
            <a:chOff x="3662974" y="4361965"/>
            <a:chExt cx="2191644" cy="1066170"/>
          </a:xfrm>
        </p:grpSpPr>
        <p:sp>
          <p:nvSpPr>
            <p:cNvPr id="3" name="矩形: 圆角 2"/>
            <p:cNvSpPr/>
            <p:nvPr/>
          </p:nvSpPr>
          <p:spPr>
            <a:xfrm>
              <a:off x="3662974" y="4361965"/>
              <a:ext cx="2191396" cy="467997"/>
            </a:xfrm>
            <a:prstGeom prst="roundRect">
              <a:avLst>
                <a:gd name="adj" fmla="val 50000"/>
              </a:avLst>
            </a:prstGeom>
            <a:solidFill>
              <a:srgbClr val="F4BDC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presentators:</a:t>
              </a:r>
              <a:r>
                <a:rPr kumimoji="0" lang="zh-CN" alt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成诺鑫</a:t>
              </a:r>
              <a:r>
                <a:rPr kumimoji="0" lang="en-US" altLang="zh-CN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r>
                <a:rPr kumimoji="0" lang="zh-CN" alt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赵天舒</a:t>
              </a:r>
              <a:endParaRPr kumimoji="0" lang="zh-CN" altLang="en-US" sz="20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矩形: 圆角 3"/>
            <p:cNvSpPr/>
            <p:nvPr/>
          </p:nvSpPr>
          <p:spPr>
            <a:xfrm>
              <a:off x="3662974" y="4960138"/>
              <a:ext cx="2191644" cy="467997"/>
            </a:xfrm>
            <a:prstGeom prst="roundRect">
              <a:avLst>
                <a:gd name="adj" fmla="val 50000"/>
              </a:avLst>
            </a:prstGeom>
            <a:solidFill>
              <a:srgbClr val="F4BDC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000" kern="0" dirty="0">
                  <a:solidFill>
                    <a:prstClr val="white"/>
                  </a:solidFill>
                  <a:cs typeface="+mn-ea"/>
                  <a:sym typeface="+mn-lt"/>
                </a:rPr>
                <a:t>team members</a:t>
              </a:r>
              <a:r>
                <a:rPr lang="zh-CN" altLang="en-US" sz="2000" kern="0" dirty="0">
                  <a:solidFill>
                    <a:prstClr val="white"/>
                  </a:solidFill>
                  <a:cs typeface="+mn-ea"/>
                  <a:sym typeface="+mn-lt"/>
                </a:rPr>
                <a:t>：</a:t>
              </a:r>
              <a:r>
                <a:rPr lang="zh-CN" altLang="en-US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成诺鑫</a:t>
              </a:r>
              <a:r>
                <a:rPr lang="en-US" altLang="zh-CN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r>
                <a:rPr lang="zh-CN" altLang="en-US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赵天舒</a:t>
              </a:r>
              <a:r>
                <a:rPr lang="en-US" altLang="zh-CN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r>
                <a:rPr lang="zh-CN" altLang="en-US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姚卓鑫</a:t>
              </a:r>
              <a:r>
                <a:rPr lang="en-US" altLang="zh-CN" sz="2000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r>
                <a:rPr lang="en-US" altLang="zh-CN" sz="2000" b="1" kern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Jonathan Vigin</a:t>
              </a:r>
              <a:endParaRPr lang="zh-CN" altLang="en-US" sz="2000" b="1" kern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0239527" y="400710"/>
            <a:ext cx="356870" cy="1066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www.www.2ppt.com.com/hangye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208" name="文本框 207"/>
          <p:cNvSpPr txBox="1"/>
          <p:nvPr/>
        </p:nvSpPr>
        <p:spPr>
          <a:xfrm>
            <a:off x="4522657" y="1152681"/>
            <a:ext cx="3146686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Content</a:t>
            </a:r>
            <a:endParaRPr lang="en-US" altLang="zh-CN" sz="66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grpSp>
        <p:nvGrpSpPr>
          <p:cNvPr id="209" name="组合 208"/>
          <p:cNvGrpSpPr/>
          <p:nvPr>
            <p:custDataLst>
              <p:tags r:id="rId1"/>
            </p:custDataLst>
          </p:nvPr>
        </p:nvGrpSpPr>
        <p:grpSpPr>
          <a:xfrm>
            <a:off x="1952150" y="2932623"/>
            <a:ext cx="2634033" cy="957109"/>
            <a:chOff x="5735054" y="1213271"/>
            <a:chExt cx="2634033" cy="957109"/>
          </a:xfrm>
        </p:grpSpPr>
        <p:grpSp>
          <p:nvGrpSpPr>
            <p:cNvPr id="210" name="组合 209"/>
            <p:cNvGrpSpPr/>
            <p:nvPr/>
          </p:nvGrpSpPr>
          <p:grpSpPr>
            <a:xfrm>
              <a:off x="5735054" y="1213271"/>
              <a:ext cx="762000" cy="762000"/>
              <a:chOff x="5735053" y="1187116"/>
              <a:chExt cx="802105" cy="802105"/>
            </a:xfrm>
          </p:grpSpPr>
          <p:sp>
            <p:nvSpPr>
              <p:cNvPr id="212" name="矩形: 对角圆角 211"/>
              <p:cNvSpPr/>
              <p:nvPr>
                <p:custDataLst>
                  <p:tags r:id="rId2"/>
                </p:custDataLst>
              </p:nvPr>
            </p:nvSpPr>
            <p:spPr>
              <a:xfrm>
                <a:off x="5735053" y="1187116"/>
                <a:ext cx="802105" cy="802105"/>
              </a:xfrm>
              <a:prstGeom prst="round2DiagRect">
                <a:avLst/>
              </a:prstGeom>
              <a:solidFill>
                <a:srgbClr val="F4BDC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endParaRPr>
              </a:p>
            </p:txBody>
          </p:sp>
          <p:sp>
            <p:nvSpPr>
              <p:cNvPr id="213" name="文本框 212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5779719" y="1326558"/>
                <a:ext cx="726849" cy="550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8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Times New Roman" panose="02020603050405020304" charset="0"/>
                    <a:cs typeface="Times New Roman" panose="02020603050405020304" charset="0"/>
                    <a:sym typeface="+mn-lt"/>
                  </a:rPr>
                  <a:t>01</a:t>
                </a:r>
                <a:endPara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endParaRPr>
              </a:p>
            </p:txBody>
          </p:sp>
        </p:grpSp>
        <p:sp>
          <p:nvSpPr>
            <p:cNvPr id="211" name="矩形 210"/>
            <p:cNvSpPr/>
            <p:nvPr>
              <p:custDataLst>
                <p:tags r:id="rId4"/>
              </p:custDataLst>
            </p:nvPr>
          </p:nvSpPr>
          <p:spPr>
            <a:xfrm>
              <a:off x="6723802" y="1217245"/>
              <a:ext cx="1645285" cy="9531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P</a:t>
              </a:r>
              <a:r>
                <a:rPr kumimoji="0" lang="zh-CN" altLang="en-US" sz="2800" b="1" i="0" u="none" strike="noStrike" kern="0" cap="none" spc="0" normalizeH="0" baseline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roject </a:t>
              </a:r>
              <a:endParaRPr kumimoji="0" lang="zh-CN" altLang="en-US" sz="2800" b="1" i="0" u="none" strike="noStrike" kern="0" cap="none" spc="0" normalizeH="0" baseline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O</a:t>
              </a:r>
              <a:r>
                <a:rPr kumimoji="0" lang="zh-CN" altLang="en-US" sz="2800" b="1" i="0" u="none" strike="noStrike" kern="0" cap="none" spc="0" normalizeH="0" baseline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verview</a:t>
              </a:r>
              <a:endParaRPr kumimoji="0" lang="zh-CN" altLang="en-US" sz="2800" b="1" i="0" u="none" strike="noStrike" kern="0" cap="none" spc="0" normalizeH="0" baseline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</p:grpSp>
      <p:grpSp>
        <p:nvGrpSpPr>
          <p:cNvPr id="215" name="组合 214"/>
          <p:cNvGrpSpPr/>
          <p:nvPr>
            <p:custDataLst>
              <p:tags r:id="rId5"/>
            </p:custDataLst>
          </p:nvPr>
        </p:nvGrpSpPr>
        <p:grpSpPr>
          <a:xfrm>
            <a:off x="1951990" y="4536440"/>
            <a:ext cx="764540" cy="762000"/>
            <a:chOff x="5735053" y="1187116"/>
            <a:chExt cx="805095" cy="802105"/>
          </a:xfrm>
        </p:grpSpPr>
        <p:sp>
          <p:nvSpPr>
            <p:cNvPr id="217" name="矩形: 对角圆角 216"/>
            <p:cNvSpPr/>
            <p:nvPr>
              <p:custDataLst>
                <p:tags r:id="rId6"/>
              </p:custDataLst>
            </p:nvPr>
          </p:nvSpPr>
          <p:spPr>
            <a:xfrm>
              <a:off x="5735053" y="1187116"/>
              <a:ext cx="802105" cy="802105"/>
            </a:xfrm>
            <a:prstGeom prst="round2DiagRect">
              <a:avLst/>
            </a:prstGeom>
            <a:solidFill>
              <a:srgbClr val="78BCC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218" name="文本框 217"/>
            <p:cNvSpPr txBox="1"/>
            <p:nvPr>
              <p:custDataLst>
                <p:tags r:id="rId7"/>
              </p:custDataLst>
            </p:nvPr>
          </p:nvSpPr>
          <p:spPr>
            <a:xfrm>
              <a:off x="5757452" y="1326558"/>
              <a:ext cx="782696" cy="550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02</a:t>
              </a:r>
              <a:endPara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</p:grpSp>
      <p:grpSp>
        <p:nvGrpSpPr>
          <p:cNvPr id="219" name="组合 218"/>
          <p:cNvGrpSpPr/>
          <p:nvPr>
            <p:custDataLst>
              <p:tags r:id="rId8"/>
            </p:custDataLst>
          </p:nvPr>
        </p:nvGrpSpPr>
        <p:grpSpPr>
          <a:xfrm>
            <a:off x="6736949" y="2932623"/>
            <a:ext cx="3275383" cy="957109"/>
            <a:chOff x="5735054" y="1213271"/>
            <a:chExt cx="3275383" cy="957109"/>
          </a:xfrm>
        </p:grpSpPr>
        <p:grpSp>
          <p:nvGrpSpPr>
            <p:cNvPr id="220" name="组合 219"/>
            <p:cNvGrpSpPr/>
            <p:nvPr/>
          </p:nvGrpSpPr>
          <p:grpSpPr>
            <a:xfrm>
              <a:off x="5735054" y="1213271"/>
              <a:ext cx="762000" cy="762000"/>
              <a:chOff x="5735053" y="1187116"/>
              <a:chExt cx="802105" cy="802105"/>
            </a:xfrm>
          </p:grpSpPr>
          <p:sp>
            <p:nvSpPr>
              <p:cNvPr id="222" name="矩形: 对角圆角 221"/>
              <p:cNvSpPr/>
              <p:nvPr>
                <p:custDataLst>
                  <p:tags r:id="rId9"/>
                </p:custDataLst>
              </p:nvPr>
            </p:nvSpPr>
            <p:spPr>
              <a:xfrm>
                <a:off x="5735053" y="1187116"/>
                <a:ext cx="802105" cy="802105"/>
              </a:xfrm>
              <a:prstGeom prst="round2DiagRect">
                <a:avLst/>
              </a:prstGeom>
              <a:solidFill>
                <a:srgbClr val="78BCC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endParaRPr>
              </a:p>
            </p:txBody>
          </p:sp>
          <p:sp>
            <p:nvSpPr>
              <p:cNvPr id="223" name="文本框 222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5779824" y="1326558"/>
                <a:ext cx="737939" cy="5494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Times New Roman" panose="02020603050405020304" charset="0"/>
                    <a:cs typeface="Times New Roman" panose="02020603050405020304" charset="0"/>
                    <a:sym typeface="+mn-lt"/>
                  </a:rPr>
                  <a:t>02</a:t>
                </a:r>
                <a:endParaRPr kumimoji="0" lang="en-US" altLang="zh-CN" sz="2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endParaRPr>
              </a:p>
            </p:txBody>
          </p:sp>
        </p:grpSp>
        <p:sp>
          <p:nvSpPr>
            <p:cNvPr id="221" name="矩形 220"/>
            <p:cNvSpPr/>
            <p:nvPr>
              <p:custDataLst>
                <p:tags r:id="rId11"/>
              </p:custDataLst>
            </p:nvPr>
          </p:nvSpPr>
          <p:spPr>
            <a:xfrm>
              <a:off x="6723802" y="1217245"/>
              <a:ext cx="2286635" cy="9531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b="1" kern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P</a:t>
              </a:r>
              <a:r>
                <a:rPr lang="zh-CN" altLang="en-US" sz="2800" b="1" kern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roject </a:t>
              </a:r>
              <a:endParaRPr kumimoji="0" lang="zh-CN" altLang="en-US" sz="2800" b="1" i="0" u="none" strike="noStrike" kern="0" cap="none" spc="0" normalizeH="0" baseline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b="1" kern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E</a:t>
              </a:r>
              <a:r>
                <a:rPr lang="zh-CN" altLang="en-US" sz="2800" b="1" kern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nvironment </a:t>
              </a:r>
              <a:endParaRPr kumimoji="0" lang="zh-CN" altLang="en-US" sz="1500" b="0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</p:grpSp>
      <p:grpSp>
        <p:nvGrpSpPr>
          <p:cNvPr id="224" name="组合 223"/>
          <p:cNvGrpSpPr/>
          <p:nvPr>
            <p:custDataLst>
              <p:tags r:id="rId12"/>
            </p:custDataLst>
          </p:nvPr>
        </p:nvGrpSpPr>
        <p:grpSpPr>
          <a:xfrm>
            <a:off x="6736949" y="4536362"/>
            <a:ext cx="2743253" cy="957109"/>
            <a:chOff x="5735054" y="1213271"/>
            <a:chExt cx="2743253" cy="957109"/>
          </a:xfrm>
        </p:grpSpPr>
        <p:grpSp>
          <p:nvGrpSpPr>
            <p:cNvPr id="225" name="组合 224"/>
            <p:cNvGrpSpPr/>
            <p:nvPr/>
          </p:nvGrpSpPr>
          <p:grpSpPr>
            <a:xfrm>
              <a:off x="5735054" y="1213271"/>
              <a:ext cx="762000" cy="762000"/>
              <a:chOff x="5735053" y="1187116"/>
              <a:chExt cx="802105" cy="802105"/>
            </a:xfrm>
          </p:grpSpPr>
          <p:sp>
            <p:nvSpPr>
              <p:cNvPr id="227" name="矩形: 对角圆角 226"/>
              <p:cNvSpPr/>
              <p:nvPr>
                <p:custDataLst>
                  <p:tags r:id="rId13"/>
                </p:custDataLst>
              </p:nvPr>
            </p:nvSpPr>
            <p:spPr>
              <a:xfrm>
                <a:off x="5735053" y="1187116"/>
                <a:ext cx="802105" cy="802105"/>
              </a:xfrm>
              <a:prstGeom prst="round2DiagRect">
                <a:avLst/>
              </a:prstGeom>
              <a:solidFill>
                <a:srgbClr val="F4BDC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endParaRPr>
              </a:p>
            </p:txBody>
          </p:sp>
          <p:sp>
            <p:nvSpPr>
              <p:cNvPr id="228" name="文本框 227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5779719" y="1348943"/>
                <a:ext cx="726849" cy="550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8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Times New Roman" panose="02020603050405020304" charset="0"/>
                    <a:cs typeface="Times New Roman" panose="02020603050405020304" charset="0"/>
                    <a:sym typeface="+mn-lt"/>
                  </a:rPr>
                  <a:t>04</a:t>
                </a:r>
                <a:endParaRPr kumimoji="0" lang="en-US" altLang="zh-CN" sz="2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endParaRPr>
              </a:p>
            </p:txBody>
          </p:sp>
        </p:grpSp>
        <p:sp>
          <p:nvSpPr>
            <p:cNvPr id="226" name="矩形 225"/>
            <p:cNvSpPr/>
            <p:nvPr>
              <p:custDataLst>
                <p:tags r:id="rId15"/>
              </p:custDataLst>
            </p:nvPr>
          </p:nvSpPr>
          <p:spPr>
            <a:xfrm>
              <a:off x="6723802" y="1217245"/>
              <a:ext cx="1754505" cy="9531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0" cap="none" spc="0" normalizeH="0" baseline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Technical </a:t>
              </a:r>
              <a:endParaRPr kumimoji="0" lang="zh-CN" altLang="en-US" sz="2800" b="1" i="0" u="none" strike="noStrike" kern="0" cap="none" spc="0" normalizeH="0" baseline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P</a:t>
              </a:r>
              <a:r>
                <a:rPr kumimoji="0" lang="zh-CN" altLang="en-US" sz="2800" b="1" i="0" u="none" strike="noStrike" kern="0" cap="none" spc="0" normalizeH="0" baseline="0" noProof="0" dirty="0">
                  <a:ln w="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oints</a:t>
              </a:r>
              <a:endParaRPr kumimoji="0" lang="zh-CN" altLang="en-US" sz="2800" b="1" i="0" u="none" strike="noStrike" kern="0" cap="none" spc="0" normalizeH="0" baseline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</p:grpSp>
      <p:sp>
        <p:nvSpPr>
          <p:cNvPr id="2" name="矩形 1"/>
          <p:cNvSpPr/>
          <p:nvPr>
            <p:custDataLst>
              <p:tags r:id="rId16"/>
            </p:custDataLst>
          </p:nvPr>
        </p:nvSpPr>
        <p:spPr>
          <a:xfrm>
            <a:off x="2940972" y="4536162"/>
            <a:ext cx="1595120" cy="9531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M</a:t>
            </a:r>
            <a:r>
              <a:rPr lang="zh-CN" altLang="en-US" sz="28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odule </a:t>
            </a:r>
            <a:endParaRPr lang="zh-CN" altLang="en-US" sz="2800" b="1" kern="0" noProof="0" dirty="0">
              <a:ln w="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F</a:t>
            </a:r>
            <a:r>
              <a:rPr lang="zh-CN" altLang="en-US" sz="28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eatures </a:t>
            </a:r>
            <a:endParaRPr kumimoji="0" lang="zh-CN" altLang="en-US" sz="1500" b="0" i="0" u="none" strike="noStrike" kern="0" cap="none" spc="0" normalizeH="0" baseline="0" noProof="1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文本框 116"/>
          <p:cNvSpPr txBox="1"/>
          <p:nvPr/>
        </p:nvSpPr>
        <p:spPr>
          <a:xfrm>
            <a:off x="3625589" y="1340173"/>
            <a:ext cx="4940822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PART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78BCCE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.01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78BCCE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2733358" y="2506980"/>
            <a:ext cx="6725285" cy="1106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P</a:t>
            </a:r>
            <a:r>
              <a:rPr lang="zh-CN" altLang="en-US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roject </a:t>
            </a:r>
            <a:r>
              <a:rPr lang="en-US" altLang="zh-CN" sz="6600" b="1" kern="0" noProof="0" dirty="0">
                <a:ln w="0">
                  <a:noFill/>
                </a:ln>
                <a:solidFill>
                  <a:srgbClr val="78BCCE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O</a:t>
            </a:r>
            <a:r>
              <a:rPr lang="zh-CN" altLang="en-US" sz="6600" b="1" kern="0" noProof="0" dirty="0">
                <a:ln w="0">
                  <a:noFill/>
                </a:ln>
                <a:solidFill>
                  <a:srgbClr val="78BCCE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verview</a:t>
            </a:r>
            <a:endParaRPr lang="zh-CN" altLang="en-US" sz="6600" b="1" kern="0" noProof="0" dirty="0">
              <a:ln w="0">
                <a:noFill/>
              </a:ln>
              <a:solidFill>
                <a:srgbClr val="78BCCE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2976779" y="4176148"/>
            <a:ext cx="6238442" cy="4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In this section, we will introduce the project at a macro level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>
            <p:custDataLst>
              <p:tags r:id="rId1"/>
            </p:custDataLst>
          </p:nvPr>
        </p:nvGrpSpPr>
        <p:grpSpPr>
          <a:xfrm>
            <a:off x="5717373" y="821303"/>
            <a:ext cx="5658652" cy="1355606"/>
            <a:chOff x="894377" y="1212208"/>
            <a:chExt cx="5658652" cy="1355606"/>
          </a:xfrm>
        </p:grpSpPr>
        <p:grpSp>
          <p:nvGrpSpPr>
            <p:cNvPr id="55" name="Group 4"/>
            <p:cNvGrpSpPr/>
            <p:nvPr/>
          </p:nvGrpSpPr>
          <p:grpSpPr>
            <a:xfrm>
              <a:off x="894377" y="1212208"/>
              <a:ext cx="1687911" cy="472214"/>
              <a:chOff x="785813" y="2623642"/>
              <a:chExt cx="1100137" cy="307777"/>
            </a:xfrm>
          </p:grpSpPr>
          <p:sp>
            <p:nvSpPr>
              <p:cNvPr id="57" name="Rectangle: Rounded Corners 3"/>
              <p:cNvSpPr/>
              <p:nvPr>
                <p:custDataLst>
                  <p:tags r:id="rId2"/>
                </p:custDataLst>
              </p:nvPr>
            </p:nvSpPr>
            <p:spPr>
              <a:xfrm>
                <a:off x="785813" y="2623642"/>
                <a:ext cx="1100137" cy="307777"/>
              </a:xfrm>
              <a:prstGeom prst="roundRect">
                <a:avLst>
                  <a:gd name="adj" fmla="val 50000"/>
                </a:avLst>
              </a:prstGeom>
              <a:solidFill>
                <a:srgbClr val="78BCC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8" name="Rectangle 36"/>
              <p:cNvSpPr/>
              <p:nvPr>
                <p:custDataLst>
                  <p:tags r:id="rId3"/>
                </p:custDataLst>
              </p:nvPr>
            </p:nvSpPr>
            <p:spPr>
              <a:xfrm>
                <a:off x="805195" y="2643902"/>
                <a:ext cx="1061372" cy="2599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id-ID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1" i="0" u="none" strike="noStrike" kern="1200" cap="none" spc="20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What</a:t>
                </a:r>
                <a:endParaRPr kumimoji="0" lang="en-US" altLang="zh-CN" sz="2000" b="1" i="0" u="none" strike="noStrike" kern="1200" cap="none" spc="2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56" name="文本框 55"/>
            <p:cNvSpPr txBox="1"/>
            <p:nvPr>
              <p:custDataLst>
                <p:tags r:id="rId4"/>
              </p:custDataLst>
            </p:nvPr>
          </p:nvSpPr>
          <p:spPr>
            <a:xfrm>
              <a:off x="894377" y="1692149"/>
              <a:ext cx="5658652" cy="875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dirty="0">
                  <a:solidFill>
                    <a:srgbClr val="78BCCE"/>
                  </a:solidFill>
                  <a:cs typeface="+mn-ea"/>
                  <a:sym typeface="+mn-lt"/>
                </a:rPr>
                <a:t>Web tools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for economic analysis and decision-making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Estimation&amp;Finance&amp;Risk&amp;Scheduling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9" name="组合 58"/>
          <p:cNvGrpSpPr/>
          <p:nvPr>
            <p:custDataLst>
              <p:tags r:id="rId5"/>
            </p:custDataLst>
          </p:nvPr>
        </p:nvGrpSpPr>
        <p:grpSpPr>
          <a:xfrm>
            <a:off x="5717373" y="2331766"/>
            <a:ext cx="6210935" cy="1753870"/>
            <a:chOff x="894377" y="1212208"/>
            <a:chExt cx="6210935" cy="1753870"/>
          </a:xfrm>
        </p:grpSpPr>
        <p:grpSp>
          <p:nvGrpSpPr>
            <p:cNvPr id="60" name="Group 4"/>
            <p:cNvGrpSpPr/>
            <p:nvPr/>
          </p:nvGrpSpPr>
          <p:grpSpPr>
            <a:xfrm>
              <a:off x="894377" y="1212208"/>
              <a:ext cx="1687911" cy="472214"/>
              <a:chOff x="785813" y="2623642"/>
              <a:chExt cx="1100137" cy="307777"/>
            </a:xfrm>
          </p:grpSpPr>
          <p:sp>
            <p:nvSpPr>
              <p:cNvPr id="62" name="Rectangle: Rounded Corners 3"/>
              <p:cNvSpPr/>
              <p:nvPr>
                <p:custDataLst>
                  <p:tags r:id="rId6"/>
                </p:custDataLst>
              </p:nvPr>
            </p:nvSpPr>
            <p:spPr>
              <a:xfrm>
                <a:off x="785813" y="2623642"/>
                <a:ext cx="1100137" cy="307777"/>
              </a:xfrm>
              <a:prstGeom prst="roundRect">
                <a:avLst>
                  <a:gd name="adj" fmla="val 50000"/>
                </a:avLst>
              </a:prstGeom>
              <a:solidFill>
                <a:srgbClr val="F4BDC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3" name="Rectangle 36"/>
              <p:cNvSpPr/>
              <p:nvPr>
                <p:custDataLst>
                  <p:tags r:id="rId7"/>
                </p:custDataLst>
              </p:nvPr>
            </p:nvSpPr>
            <p:spPr>
              <a:xfrm>
                <a:off x="805195" y="2643902"/>
                <a:ext cx="1061372" cy="2599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id-ID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1" i="0" u="none" strike="noStrike" kern="1200" cap="none" spc="20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Who</a:t>
                </a:r>
                <a:endParaRPr kumimoji="0" lang="en-US" altLang="zh-CN" sz="2000" b="1" i="0" u="none" strike="noStrike" kern="1200" cap="none" spc="2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61" name="文本框 60"/>
            <p:cNvSpPr txBox="1"/>
            <p:nvPr>
              <p:custDataLst>
                <p:tags r:id="rId8"/>
              </p:custDataLst>
            </p:nvPr>
          </p:nvSpPr>
          <p:spPr>
            <a:xfrm>
              <a:off x="894377" y="1692268"/>
              <a:ext cx="6210935" cy="127381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Anyone who needs to do an </a:t>
              </a:r>
              <a:r>
                <a:rPr lang="zh-CN" altLang="en-US" b="1" dirty="0">
                  <a:solidFill>
                    <a:srgbClr val="E386D0"/>
                  </a:solidFill>
                  <a:cs typeface="+mn-ea"/>
                  <a:sym typeface="+mn-lt"/>
                </a:rPr>
                <a:t>economic task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 and has the most basic </a:t>
              </a:r>
              <a:r>
                <a:rPr lang="zh-CN" altLang="en-US" b="1" dirty="0">
                  <a:solidFill>
                    <a:srgbClr val="E386D0"/>
                  </a:solidFill>
                  <a:cs typeface="+mn-ea"/>
                  <a:sym typeface="+mn-lt"/>
                </a:rPr>
                <a:t>Internet skills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Software project manager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,Economic analyst, team members,etc 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4" name="组合 63"/>
          <p:cNvGrpSpPr/>
          <p:nvPr>
            <p:custDataLst>
              <p:tags r:id="rId9"/>
            </p:custDataLst>
          </p:nvPr>
        </p:nvGrpSpPr>
        <p:grpSpPr>
          <a:xfrm>
            <a:off x="5717373" y="4256884"/>
            <a:ext cx="5582452" cy="1817886"/>
            <a:chOff x="894376" y="1212208"/>
            <a:chExt cx="5582452" cy="1817886"/>
          </a:xfrm>
        </p:grpSpPr>
        <p:grpSp>
          <p:nvGrpSpPr>
            <p:cNvPr id="65" name="Group 4"/>
            <p:cNvGrpSpPr/>
            <p:nvPr/>
          </p:nvGrpSpPr>
          <p:grpSpPr>
            <a:xfrm>
              <a:off x="894377" y="1212208"/>
              <a:ext cx="1687911" cy="472214"/>
              <a:chOff x="785813" y="2623642"/>
              <a:chExt cx="1100137" cy="307777"/>
            </a:xfrm>
          </p:grpSpPr>
          <p:sp>
            <p:nvSpPr>
              <p:cNvPr id="67" name="Rectangle: Rounded Corners 3"/>
              <p:cNvSpPr/>
              <p:nvPr>
                <p:custDataLst>
                  <p:tags r:id="rId10"/>
                </p:custDataLst>
              </p:nvPr>
            </p:nvSpPr>
            <p:spPr>
              <a:xfrm>
                <a:off x="785813" y="2623642"/>
                <a:ext cx="1100137" cy="307777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8" name="Rectangle 36"/>
              <p:cNvSpPr/>
              <p:nvPr>
                <p:custDataLst>
                  <p:tags r:id="rId11"/>
                </p:custDataLst>
              </p:nvPr>
            </p:nvSpPr>
            <p:spPr>
              <a:xfrm>
                <a:off x="805195" y="2643902"/>
                <a:ext cx="1061372" cy="25991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id-ID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1" i="0" u="none" strike="noStrike" kern="1200" cap="none" spc="20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How</a:t>
                </a:r>
                <a:endParaRPr kumimoji="0" lang="en-US" altLang="zh-CN" sz="2000" b="1" i="0" u="none" strike="noStrike" kern="1200" cap="none" spc="2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66" name="文本框 65"/>
            <p:cNvSpPr txBox="1"/>
            <p:nvPr>
              <p:custDataLst>
                <p:tags r:id="rId12"/>
              </p:custDataLst>
            </p:nvPr>
          </p:nvSpPr>
          <p:spPr>
            <a:xfrm>
              <a:off x="894376" y="1692149"/>
              <a:ext cx="5582452" cy="1337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Users only need to </a:t>
              </a:r>
              <a:r>
                <a:rPr lang="zh-CN" altLang="en-US" b="1" dirty="0">
                  <a:solidFill>
                    <a:srgbClr val="F4B183"/>
                  </a:solidFill>
                  <a:cs typeface="+mn-ea"/>
                  <a:sym typeface="+mn-lt"/>
                </a:rPr>
                <a:t>input the parameters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 of their actual project into the required </a:t>
              </a:r>
              <a:r>
                <a:rPr lang="zh-CN" altLang="en-US" b="1" dirty="0">
                  <a:solidFill>
                    <a:srgbClr val="F4B183"/>
                  </a:solidFill>
                  <a:cs typeface="+mn-ea"/>
                  <a:sym typeface="+mn-lt"/>
                </a:rPr>
                <a:t>model tool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, and can get the corresponding</a:t>
              </a:r>
              <a:r>
                <a:rPr lang="zh-CN" altLang="en-US" b="1" dirty="0">
                  <a:solidFill>
                    <a:srgbClr val="F4B183"/>
                  </a:solidFill>
                  <a:cs typeface="+mn-ea"/>
                  <a:sym typeface="+mn-lt"/>
                </a:rPr>
                <a:t> results</a:t>
              </a:r>
              <a:endParaRPr lang="zh-CN" altLang="en-US" b="1" dirty="0">
                <a:solidFill>
                  <a:srgbClr val="F4B183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965200" y="717550"/>
            <a:ext cx="3363595" cy="544830"/>
          </a:xfrm>
        </p:spPr>
        <p:txBody>
          <a:bodyPr>
            <a:noAutofit/>
          </a:bodyPr>
          <a:lstStyle/>
          <a:p>
            <a:r>
              <a:rPr lang="en-US" altLang="zh-CN" b="1" dirty="0"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Project </a:t>
            </a:r>
            <a:r>
              <a:rPr lang="en-US" altLang="zh-CN" b="1" dirty="0">
                <a:solidFill>
                  <a:srgbClr val="78BCCE"/>
                </a:solidFill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overview</a:t>
            </a:r>
            <a:endParaRPr lang="en-US" altLang="zh-CN" b="1" dirty="0">
              <a:solidFill>
                <a:srgbClr val="78BCCE"/>
              </a:solidFill>
              <a:latin typeface="Times New Roman" panose="02020603050405020304" charset="0"/>
              <a:ea typeface="+mn-ea"/>
              <a:cs typeface="Times New Roman" panose="02020603050405020304" charset="0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6680" y="2176780"/>
            <a:ext cx="5501640" cy="2823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文本框 116"/>
          <p:cNvSpPr txBox="1"/>
          <p:nvPr/>
        </p:nvSpPr>
        <p:spPr>
          <a:xfrm>
            <a:off x="3625589" y="1340173"/>
            <a:ext cx="4940822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PART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78BCCE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.02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78BCCE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820420" y="2506980"/>
            <a:ext cx="10551160" cy="1106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P</a:t>
            </a:r>
            <a:r>
              <a:rPr lang="zh-CN" altLang="en-US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roject</a:t>
            </a:r>
            <a:r>
              <a:rPr lang="en-US" altLang="zh-CN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 </a:t>
            </a:r>
            <a:r>
              <a:rPr lang="en-US" sz="6600" b="1" kern="0" noProof="0" dirty="0">
                <a:ln w="0">
                  <a:noFill/>
                </a:ln>
                <a:solidFill>
                  <a:srgbClr val="78BCCE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Environment</a:t>
            </a:r>
            <a:endParaRPr lang="en-US" sz="6600" b="1" kern="0" noProof="0" dirty="0">
              <a:ln w="0">
                <a:noFill/>
              </a:ln>
              <a:solidFill>
                <a:srgbClr val="78BCCE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2976779" y="4176148"/>
            <a:ext cx="6238442" cy="4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In this section, we will introduce the project environment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965200" y="717550"/>
            <a:ext cx="4082415" cy="544830"/>
          </a:xfrm>
        </p:spPr>
        <p:txBody>
          <a:bodyPr>
            <a:noAutofit/>
          </a:bodyPr>
          <a:lstStyle/>
          <a:p>
            <a:r>
              <a:rPr lang="en-US" altLang="zh-CN" b="1" dirty="0"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Project </a:t>
            </a:r>
            <a:r>
              <a:rPr lang="en-US" altLang="zh-CN" b="1" dirty="0">
                <a:solidFill>
                  <a:srgbClr val="78BCCE"/>
                </a:solidFill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Environment</a:t>
            </a:r>
            <a:endParaRPr lang="en-US" altLang="zh-CN" b="1" dirty="0">
              <a:solidFill>
                <a:srgbClr val="78BCCE"/>
              </a:solidFill>
              <a:latin typeface="Times New Roman" panose="02020603050405020304" charset="0"/>
              <a:ea typeface="+mn-ea"/>
              <a:cs typeface="Times New Roman" panose="02020603050405020304" charset="0"/>
              <a:sym typeface="+mn-lt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115503" y="2237740"/>
            <a:ext cx="7960995" cy="2687320"/>
            <a:chOff x="3477" y="3524"/>
            <a:chExt cx="12537" cy="4232"/>
          </a:xfrm>
        </p:grpSpPr>
        <p:grpSp>
          <p:nvGrpSpPr>
            <p:cNvPr id="8" name="组合 7"/>
            <p:cNvGrpSpPr/>
            <p:nvPr/>
          </p:nvGrpSpPr>
          <p:grpSpPr>
            <a:xfrm>
              <a:off x="3477" y="3524"/>
              <a:ext cx="3439" cy="4224"/>
              <a:chOff x="5573" y="3165"/>
              <a:chExt cx="3439" cy="4224"/>
            </a:xfrm>
          </p:grpSpPr>
          <p:sp>
            <p:nvSpPr>
              <p:cNvPr id="5" name="圆角矩形 4"/>
              <p:cNvSpPr/>
              <p:nvPr/>
            </p:nvSpPr>
            <p:spPr>
              <a:xfrm>
                <a:off x="5573" y="3165"/>
                <a:ext cx="3439" cy="4224"/>
              </a:xfrm>
              <a:prstGeom prst="roundRect">
                <a:avLst/>
              </a:prstGeom>
              <a:solidFill>
                <a:srgbClr val="78BCCE">
                  <a:alpha val="75000"/>
                </a:srgbClr>
              </a:solidFill>
              <a:ln>
                <a:noFill/>
              </a:ln>
              <a:effectLst>
                <a:outerShdw blurRad="50800" dist="127000" dir="8100000" algn="tr" rotWithShape="0">
                  <a:schemeClr val="tx1">
                    <a:lumMod val="65000"/>
                    <a:lumOff val="35000"/>
                    <a:alpha val="40000"/>
                  </a:schemeClr>
                </a:outerShdw>
              </a:effectLst>
            </p:spPr>
            <p:style>
              <a:lnRef idx="0">
                <a:srgbClr val="FFFFFF"/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TextBox 20"/>
              <p:cNvSpPr txBox="1"/>
              <p:nvPr/>
            </p:nvSpPr>
            <p:spPr>
              <a:xfrm flipH="1">
                <a:off x="5726" y="3605"/>
                <a:ext cx="3286" cy="2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Frontend</a:t>
                </a:r>
                <a:endPara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  <a:p>
                <a:pPr lvl="0" algn="ctr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vue</a:t>
                </a:r>
                <a:endPara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532" y="3524"/>
              <a:ext cx="3482" cy="4232"/>
              <a:chOff x="9685" y="3165"/>
              <a:chExt cx="3482" cy="4232"/>
            </a:xfrm>
          </p:grpSpPr>
          <p:sp>
            <p:nvSpPr>
              <p:cNvPr id="6" name="圆角矩形 5"/>
              <p:cNvSpPr/>
              <p:nvPr/>
            </p:nvSpPr>
            <p:spPr>
              <a:xfrm>
                <a:off x="9685" y="3165"/>
                <a:ext cx="3439" cy="4233"/>
              </a:xfrm>
              <a:prstGeom prst="roundRect">
                <a:avLst/>
              </a:prstGeom>
              <a:solidFill>
                <a:srgbClr val="78BCCE">
                  <a:alpha val="75000"/>
                </a:srgbClr>
              </a:solidFill>
              <a:ln>
                <a:noFill/>
              </a:ln>
              <a:effectLst>
                <a:outerShdw blurRad="50800" dist="127000" dir="2700000" algn="t" rotWithShape="0">
                  <a:schemeClr val="tx2">
                    <a:alpha val="40000"/>
                  </a:schemeClr>
                </a:outerShdw>
              </a:effectLst>
            </p:spPr>
            <p:style>
              <a:lnRef idx="0">
                <a:srgbClr val="FFFFFF"/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TextBox 22"/>
              <p:cNvSpPr txBox="1"/>
              <p:nvPr/>
            </p:nvSpPr>
            <p:spPr>
              <a:xfrm flipH="1">
                <a:off x="9685" y="3605"/>
                <a:ext cx="3483" cy="33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kumimoji="0" lang="en-US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Backend</a:t>
                </a:r>
                <a:endPara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  <a:p>
                <a:pPr lvl="0" algn="ctr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python</a:t>
                </a:r>
                <a:endPara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  <a:p>
                <a:pPr lvl="0" algn="ctr">
                  <a:lnSpc>
                    <a:spcPct val="150000"/>
                  </a:lnSpc>
                  <a:spcAft>
                    <a:spcPct val="0"/>
                  </a:spcAft>
                  <a:defRPr/>
                </a:pPr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fastapi</a:t>
                </a:r>
                <a:endPara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8244" y="4167"/>
              <a:ext cx="2960" cy="2944"/>
              <a:chOff x="8244" y="4168"/>
              <a:chExt cx="2960" cy="2944"/>
            </a:xfrm>
            <a:effectLst>
              <a:reflection blurRad="6350" stA="50000" endA="300" endPos="55000" dir="5400000" sy="-100000" algn="bl" rotWithShape="0"/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8244" y="4168"/>
                <a:ext cx="2960" cy="2944"/>
              </a:xfrm>
              <a:prstGeom prst="donut">
                <a:avLst/>
              </a:prstGeom>
              <a:solidFill>
                <a:srgbClr val="8EC0CE"/>
              </a:solidFill>
            </p:spPr>
            <p:style>
              <a:lnRef idx="0">
                <a:srgbClr val="FFFFFF"/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十字箭头 11"/>
              <p:cNvSpPr/>
              <p:nvPr/>
            </p:nvSpPr>
            <p:spPr>
              <a:xfrm>
                <a:off x="8352" y="4266"/>
                <a:ext cx="2744" cy="2845"/>
              </a:xfrm>
              <a:prstGeom prst="quadArrow">
                <a:avLst/>
              </a:prstGeom>
              <a:solidFill>
                <a:srgbClr val="8EC0CE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文本框 116"/>
          <p:cNvSpPr txBox="1"/>
          <p:nvPr/>
        </p:nvSpPr>
        <p:spPr>
          <a:xfrm>
            <a:off x="3625589" y="1441773"/>
            <a:ext cx="4940822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PART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78BCCE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.03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78BCCE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820420" y="2608580"/>
            <a:ext cx="10551160" cy="1106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M</a:t>
            </a:r>
            <a:r>
              <a:rPr lang="zh-CN" altLang="en-US" sz="6600" b="1" kern="0" noProof="0" dirty="0">
                <a:ln w="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odule </a:t>
            </a:r>
            <a:r>
              <a:rPr lang="en-US" altLang="zh-CN" sz="6600" b="1" kern="0" noProof="0" dirty="0">
                <a:ln w="0">
                  <a:noFill/>
                </a:ln>
                <a:solidFill>
                  <a:srgbClr val="78BCCE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F</a:t>
            </a:r>
            <a:r>
              <a:rPr lang="zh-CN" altLang="en-US" sz="6600" b="1" kern="0" noProof="0" dirty="0">
                <a:ln w="0">
                  <a:noFill/>
                </a:ln>
                <a:solidFill>
                  <a:srgbClr val="78BCCE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rPr>
              <a:t>eatures</a:t>
            </a:r>
            <a:endParaRPr lang="zh-CN" altLang="en-US" sz="6600" b="1" kern="0" noProof="0" dirty="0">
              <a:ln w="0">
                <a:noFill/>
              </a:ln>
              <a:solidFill>
                <a:srgbClr val="78BCCE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2245360" y="4277995"/>
            <a:ext cx="7701280" cy="4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In this section, we will introduce four module features and their interface 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FC">
            <a:alpha val="4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/>
        </p:nvSpPr>
        <p:spPr>
          <a:xfrm>
            <a:off x="-3098800" y="-279400"/>
            <a:ext cx="7275600" cy="727456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-1883410" y="934720"/>
            <a:ext cx="4845050" cy="4846320"/>
            <a:chOff x="-2966" y="1472"/>
            <a:chExt cx="7630" cy="7632"/>
          </a:xfrm>
        </p:grpSpPr>
        <p:sp>
          <p:nvSpPr>
            <p:cNvPr id="8" name="椭圆 7"/>
            <p:cNvSpPr/>
            <p:nvPr/>
          </p:nvSpPr>
          <p:spPr>
            <a:xfrm>
              <a:off x="-2966" y="1472"/>
              <a:ext cx="7631" cy="76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3120000">
              <a:off x="3743" y="2411"/>
              <a:ext cx="755" cy="70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 11"/>
          <p:cNvSpPr/>
          <p:nvPr>
            <p:custDataLst>
              <p:tags r:id="rId1"/>
            </p:custDataLst>
          </p:nvPr>
        </p:nvSpPr>
        <p:spPr>
          <a:xfrm>
            <a:off x="3271520" y="934720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endParaRPr lang="en-US" altLang="zh-CN" sz="32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椭圆 12"/>
          <p:cNvSpPr/>
          <p:nvPr>
            <p:custDataLst>
              <p:tags r:id="rId2"/>
            </p:custDataLst>
          </p:nvPr>
        </p:nvSpPr>
        <p:spPr>
          <a:xfrm>
            <a:off x="3794760" y="2315845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endParaRPr lang="zh-CN" altLang="en-US" sz="3200"/>
          </a:p>
        </p:txBody>
      </p:sp>
      <p:sp>
        <p:nvSpPr>
          <p:cNvPr id="14" name="椭圆 13"/>
          <p:cNvSpPr/>
          <p:nvPr>
            <p:custDataLst>
              <p:tags r:id="rId3"/>
            </p:custDataLst>
          </p:nvPr>
        </p:nvSpPr>
        <p:spPr>
          <a:xfrm>
            <a:off x="3865880" y="3797300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</a:t>
            </a:r>
            <a:endParaRPr lang="en-US" altLang="zh-CN" sz="32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4"/>
            </p:custDataLst>
          </p:nvPr>
        </p:nvSpPr>
        <p:spPr>
          <a:xfrm>
            <a:off x="3271520" y="5278755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3926840" y="1046480"/>
            <a:ext cx="19799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78BCCE"/>
                </a:solidFill>
                <a:latin typeface="Times New Roman" panose="02020603050405020304" charset="0"/>
                <a:cs typeface="Times New Roman" panose="02020603050405020304" charset="0"/>
              </a:rPr>
              <a:t>Estimation</a:t>
            </a:r>
            <a:endParaRPr lang="en-US" altLang="zh-CN" sz="2800" b="1">
              <a:solidFill>
                <a:srgbClr val="78BCCE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4450080" y="2421890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Finance</a:t>
            </a:r>
            <a:endParaRPr lang="en-US" altLang="zh-CN" sz="2000" b="1"/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4521200" y="3924935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Risk</a:t>
            </a:r>
            <a:endParaRPr lang="en-US" altLang="zh-CN" sz="2000" b="1"/>
          </a:p>
        </p:txBody>
      </p:sp>
      <p:sp>
        <p:nvSpPr>
          <p:cNvPr id="11" name="文本框 10"/>
          <p:cNvSpPr txBox="1"/>
          <p:nvPr>
            <p:custDataLst>
              <p:tags r:id="rId8"/>
            </p:custDataLst>
          </p:nvPr>
        </p:nvSpPr>
        <p:spPr>
          <a:xfrm>
            <a:off x="3926840" y="5403215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Scheduling</a:t>
            </a:r>
            <a:endParaRPr lang="en-US" altLang="zh-CN" sz="2000" b="1"/>
          </a:p>
        </p:txBody>
      </p:sp>
      <p:sp>
        <p:nvSpPr>
          <p:cNvPr id="4" name="文本框 3"/>
          <p:cNvSpPr txBox="1"/>
          <p:nvPr/>
        </p:nvSpPr>
        <p:spPr>
          <a:xfrm>
            <a:off x="5862955" y="5636260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COCOMO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Function point analysis</a:t>
            </a:r>
            <a:r>
              <a:rPr lang="en-US" altLang="zh-CN"/>
              <a:t> </a:t>
            </a:r>
            <a:endParaRPr lang="en-US" altLang="zh-CN"/>
          </a:p>
        </p:txBody>
      </p:sp>
      <p:grpSp>
        <p:nvGrpSpPr>
          <p:cNvPr id="3" name="组合 2"/>
          <p:cNvGrpSpPr/>
          <p:nvPr/>
        </p:nvGrpSpPr>
        <p:grpSpPr>
          <a:xfrm>
            <a:off x="0" y="2082165"/>
            <a:ext cx="2292350" cy="1842135"/>
            <a:chOff x="0" y="3279"/>
            <a:chExt cx="3610" cy="2901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7" y="3279"/>
              <a:ext cx="1755" cy="1714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0" y="5250"/>
              <a:ext cx="3610" cy="931"/>
            </a:xfrm>
            <a:prstGeom prst="rect">
              <a:avLst/>
            </a:prstGeom>
          </p:spPr>
        </p:pic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22695" y="417195"/>
            <a:ext cx="4991100" cy="301180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01865" y="2671445"/>
            <a:ext cx="4772025" cy="273177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8923655" y="5427980"/>
            <a:ext cx="239014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Expert Judgement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Delphi Method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Regression Model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FC">
            <a:alpha val="4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/>
        </p:nvSpPr>
        <p:spPr>
          <a:xfrm>
            <a:off x="-3098800" y="-279400"/>
            <a:ext cx="7275600" cy="727456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 rot="1560000">
            <a:off x="-1883410" y="934720"/>
            <a:ext cx="4845050" cy="4846320"/>
            <a:chOff x="-2966" y="1472"/>
            <a:chExt cx="7630" cy="7632"/>
          </a:xfrm>
        </p:grpSpPr>
        <p:sp>
          <p:nvSpPr>
            <p:cNvPr id="8" name="椭圆 7"/>
            <p:cNvSpPr/>
            <p:nvPr/>
          </p:nvSpPr>
          <p:spPr>
            <a:xfrm>
              <a:off x="-2966" y="1472"/>
              <a:ext cx="7631" cy="76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3120000">
              <a:off x="3743" y="2411"/>
              <a:ext cx="755" cy="70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 11"/>
          <p:cNvSpPr/>
          <p:nvPr>
            <p:custDataLst>
              <p:tags r:id="rId1"/>
            </p:custDataLst>
          </p:nvPr>
        </p:nvSpPr>
        <p:spPr>
          <a:xfrm>
            <a:off x="3271520" y="934720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endParaRPr lang="en-US" altLang="zh-CN" sz="32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椭圆 12"/>
          <p:cNvSpPr/>
          <p:nvPr>
            <p:custDataLst>
              <p:tags r:id="rId2"/>
            </p:custDataLst>
          </p:nvPr>
        </p:nvSpPr>
        <p:spPr>
          <a:xfrm>
            <a:off x="3794760" y="2315845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</a:t>
            </a:r>
            <a:endParaRPr lang="zh-CN" altLang="en-US" sz="3200"/>
          </a:p>
        </p:txBody>
      </p:sp>
      <p:sp>
        <p:nvSpPr>
          <p:cNvPr id="14" name="椭圆 13"/>
          <p:cNvSpPr/>
          <p:nvPr>
            <p:custDataLst>
              <p:tags r:id="rId3"/>
            </p:custDataLst>
          </p:nvPr>
        </p:nvSpPr>
        <p:spPr>
          <a:xfrm>
            <a:off x="3865880" y="3797300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</a:t>
            </a:r>
            <a:endParaRPr lang="en-US" altLang="zh-CN" sz="32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4"/>
            </p:custDataLst>
          </p:nvPr>
        </p:nvSpPr>
        <p:spPr>
          <a:xfrm>
            <a:off x="3271520" y="5278755"/>
            <a:ext cx="655200" cy="654685"/>
          </a:xfrm>
          <a:prstGeom prst="ellipse">
            <a:avLst/>
          </a:prstGeom>
          <a:solidFill>
            <a:srgbClr val="B6DBE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3926840" y="1046480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Estimation</a:t>
            </a:r>
            <a:endParaRPr lang="en-US" altLang="zh-CN" sz="2000" b="1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4450080" y="2421890"/>
            <a:ext cx="1534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78BCCE"/>
                </a:solidFill>
                <a:latin typeface="Times New Roman" panose="02020603050405020304" charset="0"/>
                <a:cs typeface="Times New Roman" panose="02020603050405020304" charset="0"/>
              </a:rPr>
              <a:t>Finance</a:t>
            </a:r>
            <a:endParaRPr lang="en-US" altLang="zh-CN" sz="2800" b="1">
              <a:solidFill>
                <a:srgbClr val="78BCCE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4521200" y="3924935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Risk</a:t>
            </a:r>
            <a:endParaRPr lang="en-US" altLang="zh-CN" sz="2000" b="1"/>
          </a:p>
        </p:txBody>
      </p:sp>
      <p:sp>
        <p:nvSpPr>
          <p:cNvPr id="11" name="文本框 10"/>
          <p:cNvSpPr txBox="1"/>
          <p:nvPr>
            <p:custDataLst>
              <p:tags r:id="rId8"/>
            </p:custDataLst>
          </p:nvPr>
        </p:nvSpPr>
        <p:spPr>
          <a:xfrm>
            <a:off x="3926840" y="5403215"/>
            <a:ext cx="1534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Scheduling</a:t>
            </a:r>
            <a:endParaRPr lang="en-US" altLang="zh-CN" sz="2000" b="1"/>
          </a:p>
        </p:txBody>
      </p:sp>
      <p:sp>
        <p:nvSpPr>
          <p:cNvPr id="4" name="文本框 3"/>
          <p:cNvSpPr txBox="1"/>
          <p:nvPr/>
        </p:nvSpPr>
        <p:spPr>
          <a:xfrm>
            <a:off x="6399530" y="4726305"/>
            <a:ext cx="174942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NPV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ROI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IRR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Payback</a:t>
            </a: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8040" y="340995"/>
            <a:ext cx="5536565" cy="291084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84240" y="2100580"/>
            <a:ext cx="6164580" cy="262572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8931275" y="4993640"/>
            <a:ext cx="406400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Budget Tracking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Variance Analysis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b="1">
                <a:latin typeface="+mj-lt"/>
                <a:ea typeface="+mj-lt"/>
                <a:cs typeface="Times New Roman" panose="02020603050405020304" charset="0"/>
              </a:rPr>
              <a:t>Forecast Result</a:t>
            </a:r>
            <a:endParaRPr lang="en-US" altLang="zh-CN" b="1">
              <a:latin typeface="+mj-lt"/>
              <a:ea typeface="+mj-lt"/>
              <a:cs typeface="Times New Roman" panose="020206030504050203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2082165"/>
            <a:ext cx="2292350" cy="1842135"/>
            <a:chOff x="0" y="3279"/>
            <a:chExt cx="3610" cy="2901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7" y="3279"/>
              <a:ext cx="1755" cy="1714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0" y="5250"/>
              <a:ext cx="3610" cy="93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10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11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12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13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14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15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16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17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18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19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20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1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2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3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4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5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6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7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8.xml><?xml version="1.0" encoding="utf-8"?>
<p:tagLst xmlns:p="http://schemas.openxmlformats.org/presentationml/2006/main">
  <p:tag name="KSO_WM_DIAGRAM_VIRTUALLY_FRAME" val="{&quot;height&quot;:441.1088188976378,&quot;left&quot;:450.18685039370064,&quot;top&quot;:64.66952755905513,&quot;width&quot;:495.05}"/>
</p:tagLst>
</file>

<file path=ppt/tags/tag29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30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1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2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3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4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5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6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7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8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39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40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1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2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3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4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5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6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7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8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49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5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50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51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52.xml><?xml version="1.0" encoding="utf-8"?>
<p:tagLst xmlns:p="http://schemas.openxmlformats.org/presentationml/2006/main">
  <p:tag name="KSO_WM_DIAGRAM_VIRTUALLY_FRAME" val="{&quot;height&quot;:393.6,&quot;left&quot;:257.6,&quot;top&quot;:73.6,&quot;width&quot;:219.2}"/>
</p:tagLst>
</file>

<file path=ppt/tags/tag53.xml><?xml version="1.0" encoding="utf-8"?>
<p:tagLst xmlns:p="http://schemas.openxmlformats.org/presentationml/2006/main">
  <p:tag name="KSO_WM_DIAGRAM_VIRTUALLY_FRAME" val="{&quot;height&quot;:426.9,&quot;left&quot;:257.6,&quot;top&quot;:73.6,&quot;width&quot;:219.2}"/>
</p:tagLst>
</file>

<file path=ppt/tags/tag54.xml><?xml version="1.0" encoding="utf-8"?>
<p:tagLst xmlns:p="http://schemas.openxmlformats.org/presentationml/2006/main">
  <p:tag name="KSO_WM_DIAGRAM_VIRTUALLY_FRAME" val="{&quot;height&quot;:426.9,&quot;left&quot;:257.6,&quot;top&quot;:73.6,&quot;width&quot;:219.2}"/>
</p:tagLst>
</file>

<file path=ppt/tags/tag55.xml><?xml version="1.0" encoding="utf-8"?>
<p:tagLst xmlns:p="http://schemas.openxmlformats.org/presentationml/2006/main">
  <p:tag name="KSO_WM_DIAGRAM_VIRTUALLY_FRAME" val="{&quot;height&quot;:426.9,&quot;left&quot;:257.6,&quot;top&quot;:73.6,&quot;width&quot;:219.2}"/>
</p:tagLst>
</file>

<file path=ppt/tags/tag56.xml><?xml version="1.0" encoding="utf-8"?>
<p:tagLst xmlns:p="http://schemas.openxmlformats.org/presentationml/2006/main">
  <p:tag name="KSO_WM_DIAGRAM_VIRTUALLY_FRAME" val="{&quot;height&quot;:426.9,&quot;left&quot;:257.6,&quot;top&quot;:73.6,&quot;width&quot;:219.2}"/>
</p:tagLst>
</file>

<file path=ppt/tags/tag57.xml><?xml version="1.0" encoding="utf-8"?>
<p:tagLst xmlns:p="http://schemas.openxmlformats.org/presentationml/2006/main">
  <p:tag name="KSO_WM_DIAGRAM_VIRTUALLY_FRAME" val="{&quot;height&quot;:426.9,&quot;left&quot;:257.6,&quot;top&quot;:73.6,&quot;width&quot;:219.2}"/>
</p:tagLst>
</file>

<file path=ppt/tags/tag58.xml><?xml version="1.0" encoding="utf-8"?>
<p:tagLst xmlns:p="http://schemas.openxmlformats.org/presentationml/2006/main">
  <p:tag name="KSO_WM_DIAGRAM_VIRTUALLY_FRAME" val="{&quot;height&quot;:426.9,&quot;left&quot;:257.6,&quot;top&quot;:73.6,&quot;width&quot;:219.2}"/>
</p:tagLst>
</file>

<file path=ppt/tags/tag59.xml><?xml version="1.0" encoding="utf-8"?>
<p:tagLst xmlns:p="http://schemas.openxmlformats.org/presentationml/2006/main">
  <p:tag name="KSO_WM_DIAGRAM_VIRTUALLY_FRAME" val="{&quot;height&quot;:426.9,&quot;left&quot;:257.6,&quot;top&quot;:73.6,&quot;width&quot;:219.2}"/>
</p:tagLst>
</file>

<file path=ppt/tags/tag6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60.xml><?xml version="1.0" encoding="utf-8"?>
<p:tagLst xmlns:p="http://schemas.openxmlformats.org/presentationml/2006/main">
  <p:tag name="KSO_WM_DIAGRAM_VIRTUALLY_FRAME" val="{&quot;height&quot;:426.9,&quot;left&quot;:257.6,&quot;top&quot;:73.6,&quot;width&quot;:219.2}"/>
</p:tagLst>
</file>

<file path=ppt/tags/tag61.xml><?xml version="1.0" encoding="utf-8"?>
<p:tagLst xmlns:p="http://schemas.openxmlformats.org/presentationml/2006/main">
  <p:tag name="KSO_WPP_MARK_KEY" val="bb9fabae-63a7-487e-a2c7-d59237e72db2"/>
  <p:tag name="COMMONDATA" val="eyJoZGlkIjoiNGEyOWU2ODUxOTFkNmIzZjRlZDhmNDhkYTYzYWZiNmEifQ=="/>
</p:tagLst>
</file>

<file path=ppt/tags/tag7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8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ags/tag9.xml><?xml version="1.0" encoding="utf-8"?>
<p:tagLst xmlns:p="http://schemas.openxmlformats.org/presentationml/2006/main">
  <p:tag name="KSO_WM_DIAGRAM_VIRTUALLY_FRAME" val="{&quot;height&quot;:201.64157480314958,&quot;left&quot;:153.7,&quot;top&quot;:230.9151968503937,&quot;width&quot;:639.4349606299213}"/>
</p:tagLst>
</file>

<file path=ppt/theme/theme1.xml><?xml version="1.0" encoding="utf-8"?>
<a:theme xmlns:a="http://schemas.openxmlformats.org/drawingml/2006/main" name="www.2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nlaroah">
      <a:majorFont>
        <a:latin typeface="微软雅黑 Ligh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nnlaroah">
      <a:majorFont>
        <a:latin typeface="微软雅黑 Ligh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3355</Words>
  <Application>WPS 演示</Application>
  <PresentationFormat>宽屏</PresentationFormat>
  <Paragraphs>273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思源宋体 CN Medium</vt:lpstr>
      <vt:lpstr>微软雅黑</vt:lpstr>
      <vt:lpstr>思源宋体 CN Heavy</vt:lpstr>
      <vt:lpstr>Times New Roman</vt:lpstr>
      <vt:lpstr>微软雅黑 Light</vt:lpstr>
      <vt:lpstr>Arial Unicode MS</vt:lpstr>
      <vt:lpstr>www.2ppt.com</vt:lpstr>
      <vt:lpstr>自定义设计方案</vt:lpstr>
      <vt:lpstr>PowerPoint 演示文稿</vt:lpstr>
      <vt:lpstr>PowerPoint 演示文稿</vt:lpstr>
      <vt:lpstr>PowerPoint 演示文稿</vt:lpstr>
      <vt:lpstr>Project overview</vt:lpstr>
      <vt:lpstr>PowerPoint 演示文稿</vt:lpstr>
      <vt:lpstr>Project Environment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Estimation</vt:lpstr>
      <vt:lpstr>Finance</vt:lpstr>
      <vt:lpstr>Risk</vt:lpstr>
      <vt:lpstr>Scheduling</vt:lpstr>
      <vt:lpstr>Scheduling</vt:lpstr>
      <vt:lpstr>Scheduling</vt:lpstr>
      <vt:lpstr>PowerPoint 演示文稿</vt:lpstr>
    </vt:vector>
  </TitlesOfParts>
  <Company>www.2ppt.com-爱PPT提供免费下载</Company>
  <LinksUpToDate>false</LinksUpToDate>
  <SharedDoc>false</SharedDoc>
  <HyperlinksChanged>false</HyperlinksChanged>
  <AppVersion>14.0000</AppVersion>
  <Manager>www.2ppt.com-爱PPT提供免费下载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www.2ppt.com-爱PPT提供免费下载</dc:title>
  <dc:creator>www.2ppt.com-爱PPT提供免费下载;第一PPT</dc:creator>
  <cp:keywords>www.2ppt.com-爱PPT提供免费下载</cp:keywords>
  <dc:description>www.2ppt.com-爱PPT提供免费下载</dc:description>
  <dc:subject>www.2ppt.com-爱PPT提供免费下载</dc:subject>
  <cp:category>www.2ppt.com-爱PPT提供免费下载</cp:category>
  <cp:lastModifiedBy>z</cp:lastModifiedBy>
  <cp:revision>14</cp:revision>
  <dcterms:created xsi:type="dcterms:W3CDTF">2022-05-06T01:15:00Z</dcterms:created>
  <dcterms:modified xsi:type="dcterms:W3CDTF">2025-06-13T01:11:49Z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602FCF5F6C49457D9FDCE4612BC23085_12</vt:lpwstr>
  </property>
  <property fmtid="{D5CDD505-2E9C-101B-9397-08002B2CF9AE}" pid="3" name="KSOProductBuildVer">
    <vt:lpwstr>2052-12.1.0.21541</vt:lpwstr>
  </property>
</Properties>
</file>

<file path=docProps/thumbnail.jpeg>
</file>